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2.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3.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omments/comment4.xml" ContentType="application/vnd.openxmlformats-officedocument.presentationml.comment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 Rashmir" initials="" lastIdx="3" clrIdx="0"/>
  <p:cmAuthor id="1" name="Claudia True"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026446A4-0211-45F9-8A7E-20E9D6FB9FBF}">
  <a:tblStyle styleId="{026446A4-0211-45F9-8A7E-20E9D6FB9FB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E8EBF5"/>
          </a:solidFill>
        </a:fill>
      </a:tcStyle>
    </a:wholeTbl>
    <a:band1H>
      <a:tcStyle>
        <a:tcBdr/>
        <a:fill>
          <a:solidFill>
            <a:srgbClr val="CDD4EA"/>
          </a:solidFill>
        </a:fill>
      </a:tcStyle>
    </a:band1H>
    <a:band1V>
      <a:tcStyle>
        <a:tcBdr/>
        <a:fill>
          <a:solidFill>
            <a:srgbClr val="CDD4EA"/>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cmpd="sng">
              <a:solidFill>
                <a:schemeClr val="lt1"/>
              </a:solidFill>
              <a:prstDash val="solid"/>
              <a:round/>
              <a:headEnd type="none" w="med" len="med"/>
              <a:tailEnd type="none" w="med" len="med"/>
            </a:ln>
          </a:bottom>
        </a:tcBdr>
        <a:fill>
          <a:solidFill>
            <a:schemeClr val="accent1"/>
          </a:solidFill>
        </a:fill>
      </a:tcStyle>
    </a:firstRow>
  </a:tblStyle>
  <a:tblStyle styleId="{9C61691D-E2F1-4AD6-8D08-3B543BB40C98}"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E9EFF7"/>
          </a:solidFill>
        </a:fill>
      </a:tcStyle>
    </a:wholeTbl>
    <a:band1H>
      <a:tcStyle>
        <a:tcBdr/>
        <a:fill>
          <a:solidFill>
            <a:srgbClr val="D0DEEF"/>
          </a:solidFill>
        </a:fill>
      </a:tcStyle>
    </a:band1H>
    <a:band1V>
      <a:tcStyle>
        <a:tcBdr/>
        <a:fill>
          <a:solidFill>
            <a:srgbClr val="D0DEEF"/>
          </a:solidFill>
        </a:fill>
      </a:tcStyle>
    </a:band1V>
    <a:lastCol>
      <a:tcTxStyle b="on" i="off">
        <a:font>
          <a:latin typeface="Calibri"/>
          <a:ea typeface="Calibri"/>
          <a:cs typeface="Calibri"/>
        </a:font>
        <a:schemeClr val="lt1"/>
      </a:tcTxStyle>
      <a:tcStyle>
        <a:tcBdr/>
        <a:fill>
          <a:solidFill>
            <a:schemeClr val="accent5"/>
          </a:solidFill>
        </a:fill>
      </a:tcStyle>
    </a:lastCol>
    <a:firstCol>
      <a:tcTxStyle b="on" i="off">
        <a:font>
          <a:latin typeface="Calibri"/>
          <a:ea typeface="Calibri"/>
          <a:cs typeface="Calibri"/>
        </a:font>
        <a:schemeClr val="lt1"/>
      </a:tcTxStyle>
      <a:tcStyle>
        <a:tcBdr/>
        <a:fill>
          <a:solidFill>
            <a:schemeClr val="accent5"/>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med" len="med"/>
              <a:tailEnd type="none" w="med" len="med"/>
            </a:ln>
          </a:top>
        </a:tcBdr>
        <a:fill>
          <a:solidFill>
            <a:schemeClr val="accent5"/>
          </a:solidFill>
        </a:fill>
      </a:tcStyle>
    </a:lastRow>
    <a:firstRow>
      <a:tcTxStyle b="on" i="off">
        <a:font>
          <a:latin typeface="Calibri"/>
          <a:ea typeface="Calibri"/>
          <a:cs typeface="Calibri"/>
        </a:font>
        <a:schemeClr val="lt1"/>
      </a:tcTxStyle>
      <a:tcStyle>
        <a:tcBdr>
          <a:bottom>
            <a:ln w="38100" cap="flat" cmpd="sng">
              <a:solidFill>
                <a:schemeClr val="lt1"/>
              </a:solidFill>
              <a:prstDash val="solid"/>
              <a:round/>
              <a:headEnd type="none" w="med" len="med"/>
              <a:tailEnd type="none" w="med" len="med"/>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7-05-01T05:59:40.030" idx="1">
    <p:pos x="6000" y="0"/>
    <p:text>space between ? and Consider</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7-05-01T06:09:50.901" idx="2">
    <p:pos x="6000" y="0"/>
    <p:text>I would remove the "click here" at the bottom of the slide since it is at the top of the next slide.</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7-05-01T00:56:12.111" idx="1">
    <p:pos x="6000" y="0"/>
    <p:text>changed spelling of Liaison</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7-05-01T06:26:47.276" idx="3">
    <p:pos x="6000" y="0"/>
    <p:text>are we planning on adding the dates, deadlines, minutes etc.?</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a:t>I think it looks amazing.  I’m not sure what I would change</a:t>
            </a:r>
          </a:p>
          <a:p>
            <a:pPr lvl="0">
              <a:spcBef>
                <a:spcPts val="0"/>
              </a:spcBef>
              <a:buNone/>
            </a:pPr>
            <a:endParaRPr/>
          </a:p>
          <a:p>
            <a:pPr lvl="0">
              <a:spcBef>
                <a:spcPts val="0"/>
              </a:spcBef>
              <a:buNone/>
            </a:pPr>
            <a:endParaRPr/>
          </a:p>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 name="Shape 14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51" name="Shape 15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60" name="Shape 160"/>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66" name="Shape 166"/>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73" name="Shape 17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Shape 1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85" name="Shape 185"/>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91" name="Shape 19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98" name="Shape 198"/>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04" name="Shape 204"/>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11" name="Shape 21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7" name="Shape 21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Shape 22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23" name="Shape 22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29" name="Shape 229"/>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35" name="Shape 235"/>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41" name="Shape 24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Shape 24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47" name="Shape 247"/>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53" name="Shape 25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9" name="Shape 25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65" name="Shape 265"/>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93" name="Shape 9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71" name="Shape 27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Shape 276"/>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7" name="Shape 2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3" name="Shape 2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89" name="Shape 289"/>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Shape 29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95" name="Shape 295"/>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Shape 300"/>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1" name="Shape 3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Shape 30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07" name="Shape 307"/>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Shape 31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13" name="Shape 31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Shape 319"/>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0" name="Shape 32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07" name="Shape 107"/>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14" name="Shape 114"/>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39" name="Shape 139"/>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3" name="Shape 13"/>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0" name="Shape 70"/>
          <p:cNvSpPr txBox="1">
            <a:spLocks noGrp="1"/>
          </p:cNvSpPr>
          <p:nvPr>
            <p:ph type="body" idx="1"/>
          </p:nvPr>
        </p:nvSpPr>
        <p:spPr>
          <a:xfrm rot="5400000">
            <a:off x="3920331" y="-1256505"/>
            <a:ext cx="4351338" cy="105155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7133431" y="1956594"/>
            <a:ext cx="5811838" cy="262889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6" name="Shape 76"/>
          <p:cNvSpPr txBox="1">
            <a:spLocks noGrp="1"/>
          </p:cNvSpPr>
          <p:nvPr>
            <p:ph type="body" idx="1"/>
          </p:nvPr>
        </p:nvSpPr>
        <p:spPr>
          <a:xfrm rot="5400000">
            <a:off x="1799431" y="-596105"/>
            <a:ext cx="5811838" cy="77342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9" name="Shape 19"/>
          <p:cNvSpPr txBox="1">
            <a:spLocks noGrp="1"/>
          </p:cNvSpPr>
          <p:nvPr>
            <p:ph type="body" idx="1"/>
          </p:nvPr>
        </p:nvSpPr>
        <p:spPr>
          <a:xfrm>
            <a:off x="5183187" y="987425"/>
            <a:ext cx="6172199" cy="4873624"/>
          </a:xfrm>
          <a:prstGeom prst="rect">
            <a:avLst/>
          </a:prstGeom>
          <a:noFill/>
          <a:ln>
            <a:noFill/>
          </a:ln>
        </p:spPr>
        <p:txBody>
          <a:bodyPr lIns="91425" tIns="91425" rIns="91425" bIns="91425" anchor="t" anchorCtr="0"/>
          <a:lstStyle>
            <a:lvl1pPr marL="228600" marR="0" lvl="0" indent="-25400" algn="l" rtl="0">
              <a:lnSpc>
                <a:spcPct val="90000"/>
              </a:lnSpc>
              <a:spcBef>
                <a:spcPts val="100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685800" marR="0" lvl="1" indent="-50800" algn="l" rtl="0">
              <a:lnSpc>
                <a:spcPct val="90000"/>
              </a:lnSpc>
              <a:spcBef>
                <a:spcPts val="5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body" idx="2"/>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6" name="Shape 26"/>
          <p:cNvSpPr txBox="1">
            <a:spLocks noGrp="1"/>
          </p:cNvSpPr>
          <p:nvPr>
            <p:ph type="body" idx="1"/>
          </p:nvPr>
        </p:nvSpPr>
        <p:spPr>
          <a:xfrm>
            <a:off x="838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body" idx="2"/>
          </p:nvPr>
        </p:nvSpPr>
        <p:spPr>
          <a:xfrm>
            <a:off x="6172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9" name="Shape 2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0" name="Shape 3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31"/>
        <p:cNvGrpSpPr/>
        <p:nvPr/>
      </p:nvGrpSpPr>
      <p:grpSpPr>
        <a:xfrm>
          <a:off x="0" y="0"/>
          <a:ext cx="0" cy="0"/>
          <a:chOff x="0" y="0"/>
          <a:chExt cx="0" cy="0"/>
        </a:xfrm>
      </p:grpSpPr>
      <p:sp>
        <p:nvSpPr>
          <p:cNvPr id="32" name="Shape 32"/>
          <p:cNvSpPr txBox="1">
            <a:spLocks noGrp="1"/>
          </p:cNvSpPr>
          <p:nvPr>
            <p:ph type="ctrTitle"/>
          </p:nvPr>
        </p:nvSpPr>
        <p:spPr>
          <a:xfrm>
            <a:off x="1524000" y="1122362"/>
            <a:ext cx="9144000" cy="2387600"/>
          </a:xfrm>
          <a:prstGeom prst="rect">
            <a:avLst/>
          </a:prstGeom>
          <a:noFill/>
          <a:ln>
            <a:noFill/>
          </a:ln>
        </p:spPr>
        <p:txBody>
          <a:bodyPr lIns="91425" tIns="91425" rIns="91425" bIns="91425" anchor="b" anchorCtr="0"/>
          <a:lstStyle>
            <a:lvl1pPr marL="0" marR="0" lvl="0" indent="0" algn="ctr"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3" name="Shape 33"/>
          <p:cNvSpPr txBox="1">
            <a:spLocks noGrp="1"/>
          </p:cNvSpPr>
          <p:nvPr>
            <p:ph type="subTitle" idx="1"/>
          </p:nvPr>
        </p:nvSpPr>
        <p:spPr>
          <a:xfrm>
            <a:off x="1524000" y="3602037"/>
            <a:ext cx="9144000" cy="1655761"/>
          </a:xfrm>
          <a:prstGeom prst="rect">
            <a:avLst/>
          </a:prstGeom>
          <a:noFill/>
          <a:ln>
            <a:noFill/>
          </a:ln>
        </p:spPr>
        <p:txBody>
          <a:bodyPr lIns="91425" tIns="91425" rIns="91425" bIns="91425" anchor="t" anchorCtr="0"/>
          <a:lstStyle>
            <a:lvl1pPr marL="0" marR="0" lvl="0" indent="0" algn="ctr" rtl="0">
              <a:lnSpc>
                <a:spcPct val="90000"/>
              </a:lnSpc>
              <a:spcBef>
                <a:spcPts val="1000"/>
              </a:spcBef>
              <a:buClr>
                <a:schemeClr val="dk1"/>
              </a:buClr>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buClr>
                <a:schemeClr val="dk1"/>
              </a:buClr>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831850" y="1709738"/>
            <a:ext cx="10515599" cy="2852737"/>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831850" y="4589462"/>
            <a:ext cx="10515599" cy="1500187"/>
          </a:xfrm>
          <a:prstGeom prst="rect">
            <a:avLst/>
          </a:prstGeom>
          <a:noFill/>
          <a:ln>
            <a:noFill/>
          </a:ln>
        </p:spPr>
        <p:txBody>
          <a:bodyPr lIns="91425" tIns="91425" rIns="91425" bIns="91425" anchor="t" anchorCtr="0"/>
          <a:lstStyle>
            <a:lvl1pPr marL="0" marR="0" lvl="0" indent="0" algn="l" rtl="0">
              <a:lnSpc>
                <a:spcPct val="90000"/>
              </a:lnSpc>
              <a:spcBef>
                <a:spcPts val="1000"/>
              </a:spcBef>
              <a:buClr>
                <a:srgbClr val="888888"/>
              </a:buClr>
              <a:buFont typeface="Arial"/>
              <a:buNone/>
              <a:defRPr sz="2400" b="0" i="0" u="none" strike="noStrike" cap="none">
                <a:solidFill>
                  <a:srgbClr val="888888"/>
                </a:solidFill>
                <a:latin typeface="Calibri"/>
                <a:ea typeface="Calibri"/>
                <a:cs typeface="Calibri"/>
                <a:sym typeface="Calibri"/>
              </a:defRPr>
            </a:lvl1pPr>
            <a:lvl2pPr marL="457200" marR="0" lvl="1" indent="0" algn="l" rtl="0">
              <a:lnSpc>
                <a:spcPct val="90000"/>
              </a:lnSpc>
              <a:spcBef>
                <a:spcPts val="500"/>
              </a:spcBef>
              <a:buClr>
                <a:srgbClr val="888888"/>
              </a:buClr>
              <a:buFont typeface="Arial"/>
              <a:buNone/>
              <a:defRPr sz="2000" b="0" i="0" u="none" strike="noStrike" cap="none">
                <a:solidFill>
                  <a:srgbClr val="888888"/>
                </a:solidFill>
                <a:latin typeface="Calibri"/>
                <a:ea typeface="Calibri"/>
                <a:cs typeface="Calibri"/>
                <a:sym typeface="Calibri"/>
              </a:defRPr>
            </a:lvl2pPr>
            <a:lvl3pPr marL="914400" marR="0" lvl="2" indent="0" algn="l" rtl="0">
              <a:lnSpc>
                <a:spcPct val="90000"/>
              </a:lnSpc>
              <a:spcBef>
                <a:spcPts val="500"/>
              </a:spcBef>
              <a:buClr>
                <a:srgbClr val="888888"/>
              </a:buClr>
              <a:buFont typeface="Arial"/>
              <a:buNone/>
              <a:defRPr sz="1800" b="0" i="0" u="none" strike="noStrike" cap="none">
                <a:solidFill>
                  <a:srgbClr val="888888"/>
                </a:solidFill>
                <a:latin typeface="Calibri"/>
                <a:ea typeface="Calibri"/>
                <a:cs typeface="Calibri"/>
                <a:sym typeface="Calibri"/>
              </a:defRPr>
            </a:lvl3pPr>
            <a:lvl4pPr marL="1371600" marR="0" lvl="3"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4pPr>
            <a:lvl5pPr marL="1828800" marR="0" lvl="4"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5pPr>
            <a:lvl6pPr marL="2286000" marR="0" lvl="5"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40" name="Shape 40"/>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839787"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5" name="Shape 45"/>
          <p:cNvSpPr txBox="1">
            <a:spLocks noGrp="1"/>
          </p:cNvSpPr>
          <p:nvPr>
            <p:ph type="body" idx="1"/>
          </p:nvPr>
        </p:nvSpPr>
        <p:spPr>
          <a:xfrm>
            <a:off x="839787" y="1681163"/>
            <a:ext cx="51577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body" idx="2"/>
          </p:nvPr>
        </p:nvSpPr>
        <p:spPr>
          <a:xfrm>
            <a:off x="839787" y="2505075"/>
            <a:ext cx="51577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body" idx="3"/>
          </p:nvPr>
        </p:nvSpPr>
        <p:spPr>
          <a:xfrm>
            <a:off x="6172200" y="1681163"/>
            <a:ext cx="51831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body" idx="4"/>
          </p:nvPr>
        </p:nvSpPr>
        <p:spPr>
          <a:xfrm>
            <a:off x="6172200" y="2505075"/>
            <a:ext cx="51831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1" name="Shape 51"/>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4" name="Shape 54"/>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7"/>
        <p:cNvGrpSpPr/>
        <p:nvPr/>
      </p:nvGrpSpPr>
      <p:grpSpPr>
        <a:xfrm>
          <a:off x="0" y="0"/>
          <a:ext cx="0" cy="0"/>
          <a:chOff x="0" y="0"/>
          <a:chExt cx="0" cy="0"/>
        </a:xfrm>
      </p:grpSpPr>
      <p:sp>
        <p:nvSpPr>
          <p:cNvPr id="58" name="Shape 5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3" name="Shape 63"/>
          <p:cNvSpPr>
            <a:spLocks noGrp="1"/>
          </p:cNvSpPr>
          <p:nvPr>
            <p:ph type="pic" idx="2"/>
          </p:nvPr>
        </p:nvSpPr>
        <p:spPr>
          <a:xfrm>
            <a:off x="5183187" y="987425"/>
            <a:ext cx="6172199" cy="4873624"/>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easleydvm@aol.com"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comments" Target="../comments/commen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mailto:drrachelcezar@gmail.com"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hyperlink" Target="mailto:ponydoc@pacbell.net" TargetMode="Externa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grant.rezabek@okstate.edu"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mailto:kcarter@cvm.tamu.edu"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mailto:kandersondvm@equinevetcare.com"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mailto:tomr@roodandriddle.com"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30.xml.rels><?xml version="1.0" encoding="UTF-8" standalone="yes"?>
<Relationships xmlns="http://schemas.openxmlformats.org/package/2006/relationships"><Relationship Id="rId3" Type="http://schemas.openxmlformats.org/officeDocument/2006/relationships/hyperlink" Target="mailto:jbleadvm@gmail.com"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mailto:vetmack98@gmail.com"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hyperlink" Target="mailto:brucewhittle@gmail.com"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membership.aaep.org/iMISprod/AAEP/2016_Volunteer_Interest_Form.aspx"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mailto:smith@rivieraequine.com"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mailto:charliedvmms@yaho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a:blip r:embed="rId3">
            <a:alphaModFix/>
          </a:blip>
          <a:stretch>
            <a:fillRect/>
          </a:stretch>
        </p:blipFill>
        <p:spPr>
          <a:xfrm>
            <a:off x="164225" y="140575"/>
            <a:ext cx="11742673" cy="660524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838200" y="365125"/>
            <a:ext cx="10515600" cy="1325700"/>
          </a:xfrm>
          <a:prstGeom prst="rect">
            <a:avLst/>
          </a:prstGeom>
        </p:spPr>
        <p:txBody>
          <a:bodyPr lIns="91425" tIns="91425" rIns="91425" bIns="91425" anchor="ctr" anchorCtr="0">
            <a:noAutofit/>
          </a:bodyPr>
          <a:lstStyle/>
          <a:p>
            <a:pPr lvl="0">
              <a:spcBef>
                <a:spcPts val="0"/>
              </a:spcBef>
              <a:buNone/>
            </a:pPr>
            <a:r>
              <a:rPr lang="en-US" b="1"/>
              <a:t>ACTIVITIES AND RESPONSIBILITIES - EPC</a:t>
            </a:r>
          </a:p>
        </p:txBody>
      </p:sp>
      <p:sp>
        <p:nvSpPr>
          <p:cNvPr id="148" name="Shape 148"/>
          <p:cNvSpPr txBox="1">
            <a:spLocks noGrp="1"/>
          </p:cNvSpPr>
          <p:nvPr>
            <p:ph type="body" idx="1"/>
          </p:nvPr>
        </p:nvSpPr>
        <p:spPr>
          <a:xfrm>
            <a:off x="838200" y="1825625"/>
            <a:ext cx="10515600" cy="4351200"/>
          </a:xfrm>
          <a:prstGeom prst="rect">
            <a:avLst/>
          </a:prstGeom>
        </p:spPr>
        <p:txBody>
          <a:bodyPr lIns="91425" tIns="91425" rIns="91425" bIns="91425" anchor="t" anchorCtr="0">
            <a:noAutofit/>
          </a:bodyPr>
          <a:lstStyle/>
          <a:p>
            <a:pPr lvl="0">
              <a:spcBef>
                <a:spcPts val="0"/>
              </a:spcBef>
              <a:buNone/>
            </a:pPr>
            <a:r>
              <a:rPr lang="en-US"/>
              <a:t>The EPC participates in 8-10 conference calls/year</a:t>
            </a:r>
          </a:p>
          <a:p>
            <a:pPr lvl="0">
              <a:spcBef>
                <a:spcPts val="0"/>
              </a:spcBef>
              <a:buNone/>
            </a:pPr>
            <a:r>
              <a:rPr lang="en-US"/>
              <a:t>The chair travels to Lexington twice each spring to work on the AAEP program</a:t>
            </a:r>
          </a:p>
          <a:p>
            <a:pPr lvl="0">
              <a:spcBef>
                <a:spcPts val="0"/>
              </a:spcBef>
              <a:buNone/>
            </a:pPr>
            <a:r>
              <a:rPr lang="en-US"/>
              <a:t>Attendance at annual meetings at the AAEP are part of the EPC member’s role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Educational Programs Committee (EPC)</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Members:</a:t>
            </a:r>
          </a:p>
        </p:txBody>
      </p:sp>
      <p:graphicFrame>
        <p:nvGraphicFramePr>
          <p:cNvPr id="154" name="Shape 154"/>
          <p:cNvGraphicFramePr/>
          <p:nvPr/>
        </p:nvGraphicFramePr>
        <p:xfrm>
          <a:off x="1009650" y="1669414"/>
          <a:ext cx="3000000" cy="3000000"/>
        </p:xfrm>
        <a:graphic>
          <a:graphicData uri="http://schemas.openxmlformats.org/drawingml/2006/table">
            <a:tbl>
              <a:tblPr firstRow="1" bandRow="1">
                <a:noFill/>
                <a:tableStyleId>{026446A4-0211-45F9-8A7E-20E9D6FB9FBF}</a:tableStyleId>
              </a:tblPr>
              <a:tblGrid>
                <a:gridCol w="4857750">
                  <a:extLst>
                    <a:ext uri="{9D8B030D-6E8A-4147-A177-3AD203B41FA5}">
                      <a16:colId xmlns:a16="http://schemas.microsoft.com/office/drawing/2014/main" val="20000"/>
                    </a:ext>
                  </a:extLst>
                </a:gridCol>
              </a:tblGrid>
              <a:tr h="344475">
                <a:tc>
                  <a:txBody>
                    <a:bodyPr/>
                    <a:lstStyle/>
                    <a:p>
                      <a:pPr marL="0" marR="0" lvl="0" indent="0" algn="ctr" rtl="0">
                        <a:spcBef>
                          <a:spcPts val="0"/>
                        </a:spcBef>
                        <a:buSzPct val="25000"/>
                        <a:buNone/>
                      </a:pPr>
                      <a:r>
                        <a:rPr lang="en-US" sz="1800" u="none" strike="noStrike" cap="none"/>
                        <a:t>2017</a:t>
                      </a:r>
                    </a:p>
                  </a:txBody>
                  <a:tcPr marL="91450" marR="91450" marT="45725" marB="45725"/>
                </a:tc>
                <a:extLst>
                  <a:ext uri="{0D108BD9-81ED-4DB2-BD59-A6C34878D82A}">
                    <a16:rowId xmlns:a16="http://schemas.microsoft.com/office/drawing/2014/main" val="10000"/>
                  </a:ext>
                </a:extLst>
              </a:tr>
            </a:tbl>
          </a:graphicData>
        </a:graphic>
      </p:graphicFrame>
      <p:graphicFrame>
        <p:nvGraphicFramePr>
          <p:cNvPr id="155" name="Shape 155"/>
          <p:cNvGraphicFramePr/>
          <p:nvPr/>
        </p:nvGraphicFramePr>
        <p:xfrm>
          <a:off x="6115050" y="1627187"/>
          <a:ext cx="3000000" cy="3000000"/>
        </p:xfrm>
        <a:graphic>
          <a:graphicData uri="http://schemas.openxmlformats.org/drawingml/2006/table">
            <a:tbl>
              <a:tblPr firstRow="1" bandRow="1">
                <a:noFill/>
                <a:tableStyleId>{026446A4-0211-45F9-8A7E-20E9D6FB9FBF}</a:tableStyleId>
              </a:tblPr>
              <a:tblGrid>
                <a:gridCol w="4686300">
                  <a:extLst>
                    <a:ext uri="{9D8B030D-6E8A-4147-A177-3AD203B41FA5}">
                      <a16:colId xmlns:a16="http://schemas.microsoft.com/office/drawing/2014/main" val="20000"/>
                    </a:ext>
                  </a:extLst>
                </a:gridCol>
              </a:tblGrid>
              <a:tr h="370850">
                <a:tc>
                  <a:txBody>
                    <a:bodyPr/>
                    <a:lstStyle/>
                    <a:p>
                      <a:pPr marL="0" marR="0" lvl="0" indent="0" algn="ctr" rtl="0">
                        <a:spcBef>
                          <a:spcPts val="0"/>
                        </a:spcBef>
                        <a:buSzPct val="25000"/>
                        <a:buNone/>
                      </a:pPr>
                      <a:r>
                        <a:rPr lang="en-US" sz="1800" u="none" strike="noStrike" cap="none"/>
                        <a:t>2018</a:t>
                      </a:r>
                    </a:p>
                  </a:txBody>
                  <a:tcPr marL="91450" marR="91450" marT="45725" marB="45725"/>
                </a:tc>
                <a:extLst>
                  <a:ext uri="{0D108BD9-81ED-4DB2-BD59-A6C34878D82A}">
                    <a16:rowId xmlns:a16="http://schemas.microsoft.com/office/drawing/2014/main" val="10000"/>
                  </a:ext>
                </a:extLst>
              </a:tr>
            </a:tbl>
          </a:graphicData>
        </a:graphic>
      </p:graphicFrame>
      <p:graphicFrame>
        <p:nvGraphicFramePr>
          <p:cNvPr id="156" name="Shape 156"/>
          <p:cNvGraphicFramePr/>
          <p:nvPr/>
        </p:nvGraphicFramePr>
        <p:xfrm>
          <a:off x="1009650" y="2038350"/>
          <a:ext cx="3000000" cy="3000000"/>
        </p:xfrm>
        <a:graphic>
          <a:graphicData uri="http://schemas.openxmlformats.org/drawingml/2006/table">
            <a:tbl>
              <a:tblPr firstRow="1" bandRow="1">
                <a:noFill/>
                <a:tableStyleId>{9C61691D-E2F1-4AD6-8D08-3B543BB40C98}</a:tableStyleId>
              </a:tblPr>
              <a:tblGrid>
                <a:gridCol w="2428875">
                  <a:extLst>
                    <a:ext uri="{9D8B030D-6E8A-4147-A177-3AD203B41FA5}">
                      <a16:colId xmlns:a16="http://schemas.microsoft.com/office/drawing/2014/main" val="20000"/>
                    </a:ext>
                  </a:extLst>
                </a:gridCol>
                <a:gridCol w="2428875">
                  <a:extLst>
                    <a:ext uri="{9D8B030D-6E8A-4147-A177-3AD203B41FA5}">
                      <a16:colId xmlns:a16="http://schemas.microsoft.com/office/drawing/2014/main" val="20001"/>
                    </a:ext>
                  </a:extLst>
                </a:gridCol>
              </a:tblGrid>
              <a:tr h="4122425">
                <a:tc>
                  <a:txBody>
                    <a:bodyPr/>
                    <a:lstStyle/>
                    <a:p>
                      <a:pPr marL="0" marR="0" lvl="0" indent="0" algn="l" rtl="0">
                        <a:spcBef>
                          <a:spcPts val="0"/>
                        </a:spcBef>
                        <a:buSzPct val="25000"/>
                        <a:buNone/>
                      </a:pPr>
                      <a:r>
                        <a:rPr lang="en-US" sz="1800" u="none" strike="noStrike" cap="none"/>
                        <a:t>Monica Aleman</a:t>
                      </a:r>
                      <a:br>
                        <a:rPr lang="en-US" sz="1800" u="none" strike="noStrike" cap="none"/>
                      </a:br>
                      <a:r>
                        <a:rPr lang="en-US" sz="1800" u="none" strike="noStrike" cap="none"/>
                        <a:t>Scott Anderson</a:t>
                      </a:r>
                      <a:br>
                        <a:rPr lang="en-US" sz="1800" u="none" strike="noStrike" cap="none"/>
                      </a:br>
                      <a:r>
                        <a:rPr lang="en-US" sz="1800" u="none" strike="noStrike" cap="none"/>
                        <a:t>Amanda Armentrout</a:t>
                      </a:r>
                      <a:br>
                        <a:rPr lang="en-US" sz="1800" u="none" strike="noStrike" cap="none"/>
                      </a:br>
                      <a:r>
                        <a:rPr lang="en-US" sz="1800" u="none" strike="noStrike" cap="none"/>
                        <a:t>Carolyn Arnold</a:t>
                      </a:r>
                      <a:br>
                        <a:rPr lang="en-US" sz="1800" u="none" strike="noStrike" cap="none"/>
                      </a:br>
                      <a:r>
                        <a:rPr lang="en-US" sz="1800" u="none" strike="noStrike" cap="none"/>
                        <a:t>Barry Ball</a:t>
                      </a:r>
                      <a:br>
                        <a:rPr lang="en-US" sz="1800" u="none" strike="noStrike" cap="none"/>
                      </a:br>
                      <a:r>
                        <a:rPr lang="en-US" sz="1800" u="none" strike="noStrike" cap="none"/>
                        <a:t>Luke Bass</a:t>
                      </a:r>
                      <a:br>
                        <a:rPr lang="en-US" sz="1800" u="none" strike="noStrike" cap="none"/>
                      </a:br>
                      <a:r>
                        <a:rPr lang="en-US" sz="1800" u="none" strike="noStrike" cap="none"/>
                        <a:t>Colleen Best</a:t>
                      </a:r>
                      <a:br>
                        <a:rPr lang="en-US" sz="1800" u="none" strike="noStrike" cap="none"/>
                      </a:br>
                      <a:r>
                        <a:rPr lang="en-US" sz="1800" u="none" strike="noStrike" cap="none"/>
                        <a:t>Jeff Bunn</a:t>
                      </a:r>
                      <a:br>
                        <a:rPr lang="en-US" sz="1800" u="none" strike="noStrike" cap="none"/>
                      </a:br>
                      <a:r>
                        <a:rPr lang="en-US" sz="1800" u="none" strike="noStrike" cap="none"/>
                        <a:t>Kristin Chaney</a:t>
                      </a:r>
                      <a:br>
                        <a:rPr lang="en-US" sz="1800" u="none" strike="noStrike" cap="none"/>
                      </a:br>
                      <a:r>
                        <a:rPr lang="en-US" sz="1800" u="none" strike="noStrike" cap="none"/>
                        <a:t>Joe Dowd</a:t>
                      </a:r>
                      <a:br>
                        <a:rPr lang="en-US" sz="1800" u="none" strike="noStrike" cap="none"/>
                      </a:br>
                      <a:r>
                        <a:rPr lang="en-US" sz="1800" u="none" strike="noStrike" cap="none"/>
                        <a:t>Lane Easter</a:t>
                      </a:r>
                      <a:br>
                        <a:rPr lang="en-US" sz="1800" u="none" strike="noStrike" cap="none"/>
                      </a:br>
                      <a:r>
                        <a:rPr lang="en-US" sz="1800" u="none" strike="noStrike" cap="none"/>
                        <a:t>Ben Espy</a:t>
                      </a:r>
                      <a:br>
                        <a:rPr lang="en-US" sz="1800" u="none" strike="noStrike" cap="none"/>
                      </a:br>
                      <a:r>
                        <a:rPr lang="en-US" sz="1800" u="none" strike="noStrike" cap="none"/>
                        <a:t>Susan Gillen</a:t>
                      </a:r>
                      <a:br>
                        <a:rPr lang="en-US" sz="1800" u="none" strike="noStrike" cap="none"/>
                      </a:br>
                      <a:r>
                        <a:rPr lang="en-US" sz="1800" u="none" strike="noStrike" cap="none"/>
                        <a:t>Casey Gruber</a:t>
                      </a:r>
                    </a:p>
                  </a:txBody>
                  <a:tcPr marL="91450" marR="91450" marT="45725" marB="45725"/>
                </a:tc>
                <a:tc>
                  <a:txBody>
                    <a:bodyPr/>
                    <a:lstStyle/>
                    <a:p>
                      <a:pPr marL="0" marR="0" lvl="0" indent="0" algn="l" rtl="0">
                        <a:spcBef>
                          <a:spcPts val="0"/>
                        </a:spcBef>
                        <a:buSzPct val="25000"/>
                        <a:buNone/>
                      </a:pPr>
                      <a:r>
                        <a:rPr lang="en-US" sz="1800"/>
                        <a:t>Caleb Harms</a:t>
                      </a:r>
                      <a:br>
                        <a:rPr lang="en-US" sz="1800"/>
                      </a:br>
                      <a:r>
                        <a:rPr lang="en-US" sz="1800"/>
                        <a:t>Amy Johnson</a:t>
                      </a:r>
                      <a:br>
                        <a:rPr lang="en-US" sz="1800"/>
                      </a:br>
                      <a:r>
                        <a:rPr lang="en-US" sz="1800"/>
                        <a:t>Alison Morton</a:t>
                      </a:r>
                      <a:br>
                        <a:rPr lang="en-US" sz="1800"/>
                      </a:br>
                      <a:r>
                        <a:rPr lang="en-US" sz="1800"/>
                        <a:t>Gordon Plotts</a:t>
                      </a:r>
                      <a:br>
                        <a:rPr lang="en-US" sz="1800"/>
                      </a:br>
                      <a:r>
                        <a:rPr lang="en-US" sz="1800"/>
                        <a:t>Steve Reed</a:t>
                      </a:r>
                      <a:br>
                        <a:rPr lang="en-US" sz="1800"/>
                      </a:br>
                      <a:r>
                        <a:rPr lang="en-US" sz="1800"/>
                        <a:t>Grant Rezabek</a:t>
                      </a:r>
                      <a:br>
                        <a:rPr lang="en-US" sz="1800"/>
                      </a:br>
                      <a:r>
                        <a:rPr lang="en-US" sz="1800"/>
                        <a:t>Kurt Selberg</a:t>
                      </a:r>
                      <a:br>
                        <a:rPr lang="en-US" sz="1800"/>
                      </a:br>
                      <a:r>
                        <a:rPr lang="en-US" sz="1800"/>
                        <a:t>Jennifer Smith</a:t>
                      </a:r>
                      <a:br>
                        <a:rPr lang="en-US" sz="1800"/>
                      </a:br>
                      <a:r>
                        <a:rPr lang="en-US" sz="1800"/>
                        <a:t>Mary Swartz</a:t>
                      </a:r>
                      <a:br>
                        <a:rPr lang="en-US" sz="1800"/>
                      </a:br>
                      <a:r>
                        <a:rPr lang="en-US" sz="1800"/>
                        <a:t>Tracy Turner</a:t>
                      </a:r>
                      <a:br>
                        <a:rPr lang="en-US" sz="1800"/>
                      </a:br>
                      <a:r>
                        <a:rPr lang="en-US" sz="1800"/>
                        <a:t>Ashley Whitehead</a:t>
                      </a:r>
                      <a:br>
                        <a:rPr lang="en-US" sz="1800"/>
                      </a:br>
                      <a:r>
                        <a:rPr lang="en-US" sz="1800"/>
                        <a:t>Beau Whittaker</a:t>
                      </a:r>
                      <a:br>
                        <a:rPr lang="en-US" sz="1800"/>
                      </a:br>
                      <a:r>
                        <a:rPr lang="en-US" sz="1800"/>
                        <a:t>Chris Wilhite</a:t>
                      </a:r>
                      <a:br>
                        <a:rPr lang="en-US" sz="1800"/>
                      </a:br>
                      <a:r>
                        <a:rPr lang="en-US" sz="1800"/>
                        <a:t>Dana Zimmel </a:t>
                      </a:r>
                    </a:p>
                  </a:txBody>
                  <a:tcPr marL="91450" marR="91450" marT="45725" marB="45725"/>
                </a:tc>
                <a:extLst>
                  <a:ext uri="{0D108BD9-81ED-4DB2-BD59-A6C34878D82A}">
                    <a16:rowId xmlns:a16="http://schemas.microsoft.com/office/drawing/2014/main" val="10000"/>
                  </a:ext>
                </a:extLst>
              </a:tr>
            </a:tbl>
          </a:graphicData>
        </a:graphic>
      </p:graphicFrame>
      <p:graphicFrame>
        <p:nvGraphicFramePr>
          <p:cNvPr id="157" name="Shape 157"/>
          <p:cNvGraphicFramePr/>
          <p:nvPr/>
        </p:nvGraphicFramePr>
        <p:xfrm>
          <a:off x="6115050" y="2035174"/>
          <a:ext cx="3000000" cy="3000000"/>
        </p:xfrm>
        <a:graphic>
          <a:graphicData uri="http://schemas.openxmlformats.org/drawingml/2006/table">
            <a:tbl>
              <a:tblPr firstRow="1" bandRow="1">
                <a:noFill/>
                <a:tableStyleId>{9C61691D-E2F1-4AD6-8D08-3B543BB40C98}</a:tableStyleId>
              </a:tblPr>
              <a:tblGrid>
                <a:gridCol w="2343150">
                  <a:extLst>
                    <a:ext uri="{9D8B030D-6E8A-4147-A177-3AD203B41FA5}">
                      <a16:colId xmlns:a16="http://schemas.microsoft.com/office/drawing/2014/main" val="20000"/>
                    </a:ext>
                  </a:extLst>
                </a:gridCol>
                <a:gridCol w="2343150">
                  <a:extLst>
                    <a:ext uri="{9D8B030D-6E8A-4147-A177-3AD203B41FA5}">
                      <a16:colId xmlns:a16="http://schemas.microsoft.com/office/drawing/2014/main" val="20001"/>
                    </a:ext>
                  </a:extLst>
                </a:gridCol>
              </a:tblGrid>
              <a:tr h="4125600">
                <a:tc>
                  <a:txBody>
                    <a:bodyPr/>
                    <a:lstStyle/>
                    <a:p>
                      <a:pPr marL="0" marR="0" lvl="0" indent="0" algn="l" rtl="0">
                        <a:spcBef>
                          <a:spcPts val="0"/>
                        </a:spcBef>
                        <a:buSzPct val="25000"/>
                        <a:buNone/>
                      </a:pPr>
                      <a:r>
                        <a:rPr lang="en-US" sz="1800"/>
                        <a:t>Charles Arensberg</a:t>
                      </a:r>
                      <a:br>
                        <a:rPr lang="en-US" sz="1800"/>
                      </a:br>
                      <a:r>
                        <a:rPr lang="en-US" sz="1800"/>
                        <a:t>Heidi Banse</a:t>
                      </a:r>
                      <a:br>
                        <a:rPr lang="en-US" sz="1800"/>
                      </a:br>
                      <a:r>
                        <a:rPr lang="en-US" sz="1800"/>
                        <a:t>Matt Brokken</a:t>
                      </a:r>
                      <a:br>
                        <a:rPr lang="en-US" sz="1800"/>
                      </a:br>
                      <a:r>
                        <a:rPr lang="en-US" sz="1800"/>
                        <a:t>James Bryant</a:t>
                      </a:r>
                      <a:br>
                        <a:rPr lang="en-US" sz="1800"/>
                      </a:br>
                      <a:r>
                        <a:rPr lang="en-US" sz="1800"/>
                        <a:t>Chelsie Burden</a:t>
                      </a:r>
                      <a:br>
                        <a:rPr lang="en-US" sz="1800"/>
                      </a:br>
                      <a:r>
                        <a:rPr lang="en-US" sz="1800"/>
                        <a:t>Elizabeth Callahan</a:t>
                      </a:r>
                      <a:br>
                        <a:rPr lang="en-US" sz="1800"/>
                      </a:br>
                      <a:r>
                        <a:rPr lang="en-US" sz="1800"/>
                        <a:t>Michelle Coleman</a:t>
                      </a:r>
                      <a:br>
                        <a:rPr lang="en-US" sz="1800"/>
                      </a:br>
                      <a:r>
                        <a:rPr lang="en-US" sz="1800"/>
                        <a:t>Rebecca Stinson-Dixon</a:t>
                      </a:r>
                      <a:br>
                        <a:rPr lang="en-US" sz="1800"/>
                      </a:br>
                      <a:r>
                        <a:rPr lang="en-US" sz="1800"/>
                        <a:t>Jeremiah Easley</a:t>
                      </a:r>
                      <a:br>
                        <a:rPr lang="en-US" sz="1800"/>
                      </a:br>
                      <a:r>
                        <a:rPr lang="en-US" sz="1800"/>
                        <a:t>Liberty Getman</a:t>
                      </a:r>
                      <a:br>
                        <a:rPr lang="en-US" sz="1800"/>
                      </a:br>
                      <a:r>
                        <a:rPr lang="en-US" sz="1800"/>
                        <a:t>Casey Gruber</a:t>
                      </a:r>
                      <a:br>
                        <a:rPr lang="en-US" sz="1800"/>
                      </a:br>
                      <a:r>
                        <a:rPr lang="en-US" sz="1800"/>
                        <a:t>James Hamilton</a:t>
                      </a:r>
                      <a:br>
                        <a:rPr lang="en-US" sz="1800"/>
                      </a:br>
                      <a:r>
                        <a:rPr lang="en-US" sz="1800"/>
                        <a:t>Kevin Haussler</a:t>
                      </a:r>
                      <a:br>
                        <a:rPr lang="en-US" sz="1800"/>
                      </a:br>
                      <a:r>
                        <a:rPr lang="en-US" sz="1800"/>
                        <a:t>Karen Jackman</a:t>
                      </a:r>
                    </a:p>
                  </a:txBody>
                  <a:tcPr marL="91450" marR="91450" marT="45725" marB="45725"/>
                </a:tc>
                <a:tc>
                  <a:txBody>
                    <a:bodyPr/>
                    <a:lstStyle/>
                    <a:p>
                      <a:pPr marL="0" marR="0" lvl="0" indent="0" algn="l" rtl="0">
                        <a:spcBef>
                          <a:spcPts val="0"/>
                        </a:spcBef>
                        <a:buSzPct val="25000"/>
                        <a:buNone/>
                      </a:pPr>
                      <a:r>
                        <a:rPr lang="en-US" sz="1800"/>
                        <a:t>David Levine</a:t>
                      </a:r>
                      <a:br>
                        <a:rPr lang="en-US" sz="1800"/>
                      </a:br>
                      <a:r>
                        <a:rPr lang="en-US" sz="1800"/>
                        <a:t>Yvette Nout-Lomas</a:t>
                      </a:r>
                      <a:br>
                        <a:rPr lang="en-US" sz="1800"/>
                      </a:br>
                      <a:r>
                        <a:rPr lang="en-US" sz="1800"/>
                        <a:t>Martha Mallicote</a:t>
                      </a:r>
                      <a:br>
                        <a:rPr lang="en-US" sz="1800"/>
                      </a:br>
                      <a:r>
                        <a:rPr lang="en-US" sz="1800"/>
                        <a:t>Scott McClure</a:t>
                      </a:r>
                      <a:br>
                        <a:rPr lang="en-US" sz="1800"/>
                      </a:br>
                      <a:r>
                        <a:rPr lang="en-US" sz="1800"/>
                        <a:t>Rebecca McConnico</a:t>
                      </a:r>
                      <a:br>
                        <a:rPr lang="en-US" sz="1800"/>
                      </a:br>
                      <a:r>
                        <a:rPr lang="en-US" sz="1800"/>
                        <a:t>Tracy Norman</a:t>
                      </a:r>
                      <a:br>
                        <a:rPr lang="en-US" sz="1800"/>
                      </a:br>
                      <a:r>
                        <a:rPr lang="en-US" sz="1800"/>
                        <a:t>Gillian Perkins</a:t>
                      </a:r>
                      <a:br>
                        <a:rPr lang="en-US" sz="1800"/>
                      </a:br>
                      <a:r>
                        <a:rPr lang="en-US" sz="1800"/>
                        <a:t>Korin Potenza</a:t>
                      </a:r>
                      <a:br>
                        <a:rPr lang="en-US" sz="1800"/>
                      </a:br>
                      <a:r>
                        <a:rPr lang="en-US" sz="1800"/>
                        <a:t>Sarah Sampson</a:t>
                      </a:r>
                      <a:br>
                        <a:rPr lang="en-US" sz="1800"/>
                      </a:br>
                      <a:r>
                        <a:rPr lang="en-US" sz="1800"/>
                        <a:t>David Scofield</a:t>
                      </a:r>
                      <a:br>
                        <a:rPr lang="en-US" sz="1800"/>
                      </a:br>
                      <a:r>
                        <a:rPr lang="en-US" sz="1800"/>
                        <a:t>Jennifer Sonis</a:t>
                      </a:r>
                      <a:br>
                        <a:rPr lang="en-US" sz="1800"/>
                      </a:br>
                      <a:r>
                        <a:rPr lang="en-US" sz="1800"/>
                        <a:t>Travis Tull</a:t>
                      </a:r>
                      <a:br>
                        <a:rPr lang="en-US" sz="1800"/>
                      </a:br>
                      <a:r>
                        <a:rPr lang="en-US" sz="1800"/>
                        <a:t>Nathan Voris</a:t>
                      </a:r>
                      <a:br>
                        <a:rPr lang="en-US" sz="1800"/>
                      </a:br>
                      <a:r>
                        <a:rPr lang="en-US" sz="1800"/>
                        <a:t>Carolyn Weinberg</a:t>
                      </a:r>
                    </a:p>
                  </a:txBody>
                  <a:tcPr marL="91450" marR="91450" marT="45725" marB="45725"/>
                </a:tc>
                <a:extLst>
                  <a:ext uri="{0D108BD9-81ED-4DB2-BD59-A6C34878D82A}">
                    <a16:rowId xmlns:a16="http://schemas.microsoft.com/office/drawing/2014/main" val="10000"/>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210825" y="365125"/>
            <a:ext cx="11805300" cy="16728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b="1"/>
              <a:t>If you know business, the </a:t>
            </a:r>
            <a:r>
              <a:rPr lang="en-US" sz="4400" b="1" i="0" u="none" strike="noStrike" cap="none">
                <a:solidFill>
                  <a:schemeClr val="dk1"/>
                </a:solidFill>
                <a:latin typeface="Calibri"/>
                <a:ea typeface="Calibri"/>
                <a:cs typeface="Calibri"/>
                <a:sym typeface="Calibri"/>
              </a:rPr>
              <a:t>Finance &amp; Audit Committee may be of interes</a:t>
            </a:r>
            <a:r>
              <a:rPr lang="en-US" b="1"/>
              <a:t>t to you</a:t>
            </a:r>
          </a:p>
          <a:p>
            <a:pPr marL="0" marR="0" lvl="0" indent="0" algn="l" rtl="0">
              <a:lnSpc>
                <a:spcPct val="90000"/>
              </a:lnSpc>
              <a:spcBef>
                <a:spcPts val="0"/>
              </a:spcBef>
              <a:buClr>
                <a:schemeClr val="dk1"/>
              </a:buClr>
              <a:buSzPct val="25000"/>
              <a:buFont typeface="Calibri"/>
              <a:buNone/>
            </a:pPr>
            <a:endParaRPr b="1"/>
          </a:p>
        </p:txBody>
      </p:sp>
      <p:sp>
        <p:nvSpPr>
          <p:cNvPr id="163" name="Shape 163"/>
          <p:cNvSpPr txBox="1">
            <a:spLocks noGrp="1"/>
          </p:cNvSpPr>
          <p:nvPr>
            <p:ph type="body" idx="1"/>
          </p:nvPr>
        </p:nvSpPr>
        <p:spPr>
          <a:xfrm>
            <a:off x="838200" y="2054225"/>
            <a:ext cx="10515600" cy="4351200"/>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chemeClr val="dk1"/>
              </a:buClr>
              <a:buSzPct val="100000"/>
              <a:buFont typeface="Arial"/>
              <a:buChar char="•"/>
            </a:pPr>
            <a:r>
              <a:rPr lang="en-US"/>
              <a:t>Goals: </a:t>
            </a:r>
            <a:r>
              <a:rPr lang="en-US" sz="2800" b="0" i="0" u="none" strike="noStrike" cap="none">
                <a:solidFill>
                  <a:schemeClr val="dk1"/>
                </a:solidFill>
                <a:latin typeface="Calibri"/>
                <a:ea typeface="Calibri"/>
                <a:cs typeface="Calibri"/>
                <a:sym typeface="Calibri"/>
              </a:rPr>
              <a:t>To advise the board on financial matters, including investments, budgets and capital expenditures; and to review monthly, quarterly and annual financial statements.</a:t>
            </a:r>
          </a:p>
          <a:p>
            <a:pPr marL="228600" marR="0" lvl="0" indent="-228600" algn="l" rtl="0">
              <a:lnSpc>
                <a:spcPct val="90000"/>
              </a:lnSpc>
              <a:spcBef>
                <a:spcPts val="1000"/>
              </a:spcBef>
              <a:buClr>
                <a:schemeClr val="dk1"/>
              </a:buClr>
              <a:buSzPct val="100000"/>
              <a:buFont typeface="Arial"/>
              <a:buChar char="•"/>
            </a:pPr>
            <a:r>
              <a:rPr lang="en-US" sz="2800" b="1" i="0" u="none" strike="noStrike" cap="none">
                <a:solidFill>
                  <a:schemeClr val="dk1"/>
                </a:solidFill>
                <a:latin typeface="Calibri"/>
                <a:ea typeface="Calibri"/>
                <a:cs typeface="Calibri"/>
                <a:sym typeface="Calibri"/>
              </a:rPr>
              <a:t>Jack Easley, Chair and Board Liaison, 2017</a:t>
            </a:r>
            <a:br>
              <a:rPr lang="en-US" sz="2800" b="0" i="0" u="none" strike="noStrike" cap="none">
                <a:solidFill>
                  <a:schemeClr val="dk1"/>
                </a:solidFill>
                <a:latin typeface="Calibri"/>
                <a:ea typeface="Calibri"/>
                <a:cs typeface="Calibri"/>
                <a:sym typeface="Calibri"/>
              </a:rPr>
            </a:br>
            <a:r>
              <a:rPr lang="en-US" sz="2800" b="0" i="0" u="none" strike="noStrike" cap="none">
                <a:solidFill>
                  <a:schemeClr val="dk1"/>
                </a:solidFill>
                <a:latin typeface="Calibri"/>
                <a:ea typeface="Calibri"/>
                <a:cs typeface="Calibri"/>
                <a:sym typeface="Calibri"/>
              </a:rPr>
              <a:t>(502) 633-0112</a:t>
            </a:r>
            <a:br>
              <a:rPr lang="en-US" sz="2800" b="0" i="0" u="none" strike="noStrike" cap="none">
                <a:solidFill>
                  <a:schemeClr val="dk1"/>
                </a:solidFill>
                <a:latin typeface="Calibri"/>
                <a:ea typeface="Calibri"/>
                <a:cs typeface="Calibri"/>
                <a:sym typeface="Calibri"/>
              </a:rPr>
            </a:br>
            <a:r>
              <a:rPr lang="en-US" sz="2800" b="0" i="0" u="sng" strike="noStrike" cap="none">
                <a:solidFill>
                  <a:schemeClr val="hlink"/>
                </a:solidFill>
                <a:latin typeface="Calibri"/>
                <a:ea typeface="Calibri"/>
                <a:cs typeface="Calibri"/>
                <a:sym typeface="Calibri"/>
                <a:hlinkClick r:id="rId3"/>
              </a:rPr>
              <a:t>easleydvm@aol.com</a:t>
            </a:r>
            <a:br>
              <a:rPr lang="en-US" sz="2800" b="0" i="0" u="none" strike="noStrike" cap="none">
                <a:solidFill>
                  <a:schemeClr val="dk1"/>
                </a:solidFill>
                <a:latin typeface="Calibri"/>
                <a:ea typeface="Calibri"/>
                <a:cs typeface="Calibri"/>
                <a:sym typeface="Calibri"/>
              </a:rPr>
            </a:br>
            <a:br>
              <a:rPr lang="en-US" sz="2800" b="0" i="0" u="none" strike="noStrike" cap="none">
                <a:solidFill>
                  <a:schemeClr val="dk1"/>
                </a:solidFill>
                <a:latin typeface="Calibri"/>
                <a:ea typeface="Calibri"/>
                <a:cs typeface="Calibri"/>
                <a:sym typeface="Calibri"/>
              </a:rPr>
            </a:br>
            <a:r>
              <a:rPr lang="en-US" sz="2800" b="0" i="1" u="none" strike="noStrike" cap="none">
                <a:solidFill>
                  <a:schemeClr val="dk1"/>
                </a:solidFill>
                <a:latin typeface="Calibri"/>
                <a:ea typeface="Calibri"/>
                <a:cs typeface="Calibri"/>
                <a:sym typeface="Calibri"/>
              </a:rPr>
              <a:t>Staff Liaison: Lori Rawls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Finance &amp; Audit Committee </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Members:</a:t>
            </a:r>
          </a:p>
        </p:txBody>
      </p:sp>
      <p:graphicFrame>
        <p:nvGraphicFramePr>
          <p:cNvPr id="169" name="Shape 169"/>
          <p:cNvGraphicFramePr/>
          <p:nvPr/>
        </p:nvGraphicFramePr>
        <p:xfrm>
          <a:off x="838200" y="1825625"/>
          <a:ext cx="3000000" cy="3000000"/>
        </p:xfrm>
        <a:graphic>
          <a:graphicData uri="http://schemas.openxmlformats.org/drawingml/2006/table">
            <a:tbl>
              <a:tblPr firstRow="1" bandRow="1">
                <a:noFill/>
                <a:tableStyleId>{026446A4-0211-45F9-8A7E-20E9D6FB9FBF}</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50">
                <a:tc>
                  <a:txBody>
                    <a:bodyPr/>
                    <a:lstStyle/>
                    <a:p>
                      <a:pPr marL="0" marR="0" lvl="0" indent="0" algn="l" rtl="0">
                        <a:spcBef>
                          <a:spcPts val="0"/>
                        </a:spcBef>
                        <a:buSzPct val="25000"/>
                        <a:buNone/>
                      </a:pPr>
                      <a:r>
                        <a:rPr lang="en-US" sz="1800"/>
                        <a:t>2017</a:t>
                      </a:r>
                    </a:p>
                  </a:txBody>
                  <a:tcPr marL="91450" marR="91450" marT="45725" marB="45725"/>
                </a:tc>
                <a:tc>
                  <a:txBody>
                    <a:bodyPr/>
                    <a:lstStyle/>
                    <a:p>
                      <a:pPr marL="0" marR="0" lvl="0" indent="0" algn="l" rtl="0">
                        <a:spcBef>
                          <a:spcPts val="0"/>
                        </a:spcBef>
                        <a:buSzPct val="25000"/>
                        <a:buNone/>
                      </a:pPr>
                      <a:r>
                        <a:rPr lang="en-US" sz="1800"/>
                        <a:t>2018</a:t>
                      </a: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1800"/>
                        <a:t>Vivian Freer</a:t>
                      </a:r>
                      <a:br>
                        <a:rPr lang="en-US" sz="1800"/>
                      </a:br>
                      <a:r>
                        <a:rPr lang="en-US" sz="1800"/>
                        <a:t>Margo Macpherson</a:t>
                      </a:r>
                    </a:p>
                  </a:txBody>
                  <a:tcPr marL="91450" marR="91450" marT="45725" marB="45725"/>
                </a:tc>
                <a:tc>
                  <a:txBody>
                    <a:bodyPr/>
                    <a:lstStyle/>
                    <a:p>
                      <a:pPr marL="0" marR="0" lvl="0" indent="0" algn="l" rtl="0">
                        <a:spcBef>
                          <a:spcPts val="0"/>
                        </a:spcBef>
                        <a:buSzPct val="25000"/>
                        <a:buNone/>
                      </a:pPr>
                      <a:r>
                        <a:rPr lang="en-US" sz="1800"/>
                        <a:t>Jeff Berk</a:t>
                      </a:r>
                    </a:p>
                  </a:txBody>
                  <a:tcPr marL="91450" marR="91450" marT="45725" marB="45725"/>
                </a:tc>
                <a:extLst>
                  <a:ext uri="{0D108BD9-81ED-4DB2-BD59-A6C34878D82A}">
                    <a16:rowId xmlns:a16="http://schemas.microsoft.com/office/drawing/2014/main" val="10001"/>
                  </a:ext>
                </a:extLst>
              </a:tr>
            </a:tbl>
          </a:graphicData>
        </a:graphic>
      </p:graphicFrame>
      <p:sp>
        <p:nvSpPr>
          <p:cNvPr id="170" name="Shape 170"/>
          <p:cNvSpPr txBox="1"/>
          <p:nvPr/>
        </p:nvSpPr>
        <p:spPr>
          <a:xfrm>
            <a:off x="1347850" y="4431600"/>
            <a:ext cx="9786300" cy="1141800"/>
          </a:xfrm>
          <a:prstGeom prst="rect">
            <a:avLst/>
          </a:prstGeom>
          <a:noFill/>
          <a:ln>
            <a:noFill/>
          </a:ln>
        </p:spPr>
        <p:txBody>
          <a:bodyPr lIns="91425" tIns="91425" rIns="91425" bIns="91425" anchor="t" anchorCtr="0">
            <a:noAutofit/>
          </a:bodyPr>
          <a:lstStyle/>
          <a:p>
            <a:pPr lvl="0">
              <a:spcBef>
                <a:spcPts val="0"/>
              </a:spcBef>
              <a:buNone/>
            </a:pPr>
            <a:r>
              <a:rPr lang="en-US" sz="2400"/>
              <a:t>If these committees are not what you are looking for, there are many others such as-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Foundation Advisory Council</a:t>
            </a:r>
          </a:p>
        </p:txBody>
      </p:sp>
      <p:sp>
        <p:nvSpPr>
          <p:cNvPr id="176" name="Shape 176"/>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chemeClr val="dk1"/>
              </a:buClr>
              <a:buSzPct val="100000"/>
              <a:buFont typeface="Arial"/>
              <a:buChar char="•"/>
            </a:pPr>
            <a:r>
              <a:rPr lang="en-US"/>
              <a:t>Goal: </a:t>
            </a:r>
            <a:r>
              <a:rPr lang="en-US" sz="2800" b="0" i="0" u="none" strike="noStrike" cap="none">
                <a:solidFill>
                  <a:schemeClr val="dk1"/>
                </a:solidFill>
                <a:latin typeface="Calibri"/>
                <a:ea typeface="Calibri"/>
                <a:cs typeface="Calibri"/>
                <a:sym typeface="Calibri"/>
              </a:rPr>
              <a:t>To organize and direct fundraising efforts, evaluate and prioritize funding requests, and develop programs and policies that meet the mission of the Foundation: To improve the welfare of horses.</a:t>
            </a:r>
          </a:p>
          <a:p>
            <a:pPr marL="228600" marR="0" lvl="0" indent="-228600" algn="l" rtl="0">
              <a:lnSpc>
                <a:spcPct val="90000"/>
              </a:lnSpc>
              <a:spcBef>
                <a:spcPts val="1000"/>
              </a:spcBef>
              <a:buClr>
                <a:schemeClr val="dk1"/>
              </a:buClr>
              <a:buSzPct val="100000"/>
              <a:buFont typeface="Arial"/>
              <a:buChar char="•"/>
            </a:pPr>
            <a:r>
              <a:rPr lang="en-US" sz="2800" b="1" i="0" u="none" strike="noStrike" cap="none">
                <a:solidFill>
                  <a:schemeClr val="dk1"/>
                </a:solidFill>
                <a:latin typeface="Calibri"/>
                <a:ea typeface="Calibri"/>
                <a:cs typeface="Calibri"/>
                <a:sym typeface="Calibri"/>
              </a:rPr>
              <a:t>Rick Mitchell, Chair, 2019</a:t>
            </a:r>
            <a:br>
              <a:rPr lang="en-US" sz="2800" b="0" i="0" u="none" strike="noStrike" cap="none">
                <a:solidFill>
                  <a:schemeClr val="dk1"/>
                </a:solidFill>
                <a:latin typeface="Calibri"/>
                <a:ea typeface="Calibri"/>
                <a:cs typeface="Calibri"/>
                <a:sym typeface="Calibri"/>
              </a:rPr>
            </a:br>
            <a:r>
              <a:rPr lang="en-US" sz="2800" b="0" i="0" u="none" strike="noStrike" cap="none">
                <a:solidFill>
                  <a:schemeClr val="dk1"/>
                </a:solidFill>
                <a:latin typeface="Calibri"/>
                <a:ea typeface="Calibri"/>
                <a:cs typeface="Calibri"/>
                <a:sym typeface="Calibri"/>
              </a:rPr>
              <a:t>(203) 270-3600</a:t>
            </a:r>
            <a:br>
              <a:rPr lang="en-US" sz="2800" b="0" i="0" u="none" strike="noStrike" cap="none">
                <a:solidFill>
                  <a:schemeClr val="dk1"/>
                </a:solidFill>
                <a:latin typeface="Calibri"/>
                <a:ea typeface="Calibri"/>
                <a:cs typeface="Calibri"/>
                <a:sym typeface="Calibri"/>
              </a:rPr>
            </a:br>
            <a:r>
              <a:rPr lang="en-US" sz="2800" b="0" i="0" u="none" strike="noStrike" cap="none">
                <a:solidFill>
                  <a:schemeClr val="dk1"/>
                </a:solidFill>
                <a:latin typeface="Calibri"/>
                <a:ea typeface="Calibri"/>
                <a:cs typeface="Calibri"/>
                <a:sym typeface="Calibri"/>
              </a:rPr>
              <a:t>rmitch2074@aol.com</a:t>
            </a:r>
            <a:br>
              <a:rPr lang="en-US" sz="2800" b="0" i="0" u="none" strike="noStrike" cap="none">
                <a:solidFill>
                  <a:schemeClr val="dk1"/>
                </a:solidFill>
                <a:latin typeface="Calibri"/>
                <a:ea typeface="Calibri"/>
                <a:cs typeface="Calibri"/>
                <a:sym typeface="Calibri"/>
              </a:rPr>
            </a:br>
            <a:br>
              <a:rPr lang="en-US" sz="2800" b="0" i="0" u="none" strike="noStrike" cap="none">
                <a:solidFill>
                  <a:schemeClr val="dk1"/>
                </a:solidFill>
                <a:latin typeface="Calibri"/>
                <a:ea typeface="Calibri"/>
                <a:cs typeface="Calibri"/>
                <a:sym typeface="Calibri"/>
              </a:rPr>
            </a:br>
            <a:r>
              <a:rPr lang="en-US" sz="2800" b="0" i="1" u="none" strike="noStrike" cap="none">
                <a:solidFill>
                  <a:schemeClr val="dk1"/>
                </a:solidFill>
                <a:latin typeface="Calibri"/>
                <a:ea typeface="Calibri"/>
                <a:cs typeface="Calibri"/>
                <a:sym typeface="Calibri"/>
              </a:rPr>
              <a:t>Board Liaison: Kathleen Anderson</a:t>
            </a:r>
            <a:br>
              <a:rPr lang="en-US" sz="2800" b="0" i="0" u="none" strike="noStrike" cap="none">
                <a:solidFill>
                  <a:schemeClr val="dk1"/>
                </a:solidFill>
                <a:latin typeface="Calibri"/>
                <a:ea typeface="Calibri"/>
                <a:cs typeface="Calibri"/>
                <a:sym typeface="Calibri"/>
              </a:rPr>
            </a:br>
            <a:r>
              <a:rPr lang="en-US" sz="2800" b="0" i="1" u="none" strike="noStrike" cap="none">
                <a:solidFill>
                  <a:schemeClr val="dk1"/>
                </a:solidFill>
                <a:latin typeface="Calibri"/>
                <a:ea typeface="Calibri"/>
                <a:cs typeface="Calibri"/>
                <a:sym typeface="Calibri"/>
              </a:rPr>
              <a:t>Staff Liaison: Keith Kleine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838200" y="365125"/>
            <a:ext cx="10515600" cy="1325700"/>
          </a:xfrm>
          <a:prstGeom prst="rect">
            <a:avLst/>
          </a:prstGeom>
        </p:spPr>
        <p:txBody>
          <a:bodyPr lIns="91425" tIns="91425" rIns="91425" bIns="91425" anchor="ctr" anchorCtr="0">
            <a:noAutofit/>
          </a:bodyPr>
          <a:lstStyle/>
          <a:p>
            <a:pPr lvl="0">
              <a:spcBef>
                <a:spcPts val="0"/>
              </a:spcBef>
              <a:buNone/>
            </a:pPr>
            <a:r>
              <a:rPr lang="en-US"/>
              <a:t>Foundation Advisory Committee - Activities and Responsibilities</a:t>
            </a:r>
          </a:p>
        </p:txBody>
      </p:sp>
      <p:sp>
        <p:nvSpPr>
          <p:cNvPr id="182" name="Shape 182"/>
          <p:cNvSpPr txBox="1">
            <a:spLocks noGrp="1"/>
          </p:cNvSpPr>
          <p:nvPr>
            <p:ph type="body" idx="1"/>
          </p:nvPr>
        </p:nvSpPr>
        <p:spPr>
          <a:xfrm>
            <a:off x="838200" y="1825625"/>
            <a:ext cx="10515600" cy="4351200"/>
          </a:xfrm>
          <a:prstGeom prst="rect">
            <a:avLst/>
          </a:prstGeom>
        </p:spPr>
        <p:txBody>
          <a:bodyPr lIns="91425" tIns="91425" rIns="91425" bIns="91425" anchor="t" anchorCtr="0">
            <a:noAutofit/>
          </a:bodyPr>
          <a:lstStyle/>
          <a:p>
            <a:pPr lvl="0">
              <a:spcBef>
                <a:spcPts val="0"/>
              </a:spcBef>
              <a:buNone/>
            </a:pPr>
            <a:r>
              <a:rPr lang="en-US" sz="2000">
                <a:latin typeface="Cambria"/>
                <a:ea typeface="Cambria"/>
                <a:cs typeface="Cambria"/>
                <a:sym typeface="Cambria"/>
              </a:rPr>
              <a:t>Participate in a minimum of three conference calls annually, with two face-to-face meetings (at the Summer Focus meeting and again at the Convention).  </a:t>
            </a:r>
          </a:p>
          <a:p>
            <a:pPr lvl="0">
              <a:spcBef>
                <a:spcPts val="0"/>
              </a:spcBef>
              <a:buClr>
                <a:schemeClr val="dk1"/>
              </a:buClr>
              <a:buSzPct val="55000"/>
              <a:buFont typeface="Arial"/>
              <a:buNone/>
            </a:pPr>
            <a:r>
              <a:rPr lang="en-US" sz="2000">
                <a:latin typeface="Cambria"/>
                <a:ea typeface="Cambria"/>
                <a:cs typeface="Cambria"/>
                <a:sym typeface="Cambria"/>
              </a:rPr>
              <a:t>There is also an orientation call for new members.</a:t>
            </a:r>
          </a:p>
          <a:p>
            <a:pPr lvl="0">
              <a:spcBef>
                <a:spcPts val="0"/>
              </a:spcBef>
              <a:buClr>
                <a:schemeClr val="dk1"/>
              </a:buClr>
              <a:buSzPct val="55000"/>
              <a:buFont typeface="Arial"/>
              <a:buNone/>
            </a:pPr>
            <a:r>
              <a:rPr lang="en-US" sz="2000">
                <a:latin typeface="Cambria"/>
                <a:ea typeface="Cambria"/>
                <a:cs typeface="Cambria"/>
                <a:sym typeface="Cambria"/>
              </a:rPr>
              <a:t>Currently, the Foundation has four standing subcommittees, which are in alignment with the Foundation Strategic Plan.  They are as follows:  Governance, Education (which includes scholarships), Benevolence, and Research.</a:t>
            </a:r>
          </a:p>
          <a:p>
            <a:pPr lvl="0">
              <a:spcBef>
                <a:spcPts val="0"/>
              </a:spcBef>
              <a:buClr>
                <a:schemeClr val="dk1"/>
              </a:buClr>
              <a:buSzPct val="55000"/>
              <a:buFont typeface="Arial"/>
              <a:buNone/>
            </a:pPr>
            <a:r>
              <a:rPr lang="en-US" sz="2000">
                <a:latin typeface="Cambria"/>
                <a:ea typeface="Cambria"/>
                <a:cs typeface="Cambria"/>
                <a:sym typeface="Cambria"/>
              </a:rPr>
              <a:t>Members of this council can expect to be involved in policy recommendations, service in one or more of the subcommittees, review of grant applications submitted for Foundation funding, and assisting the foundation prioritize funding areas.</a:t>
            </a:r>
          </a:p>
          <a:p>
            <a:pPr lvl="0">
              <a:spcBef>
                <a:spcPts val="0"/>
              </a:spcBef>
              <a:buClr>
                <a:schemeClr val="dk1"/>
              </a:buClr>
              <a:buSzPct val="78571"/>
              <a:buFont typeface="Arial"/>
              <a:buNone/>
            </a:pPr>
            <a:r>
              <a:rPr lang="en-US" sz="1400">
                <a:latin typeface="Cambria"/>
                <a:ea typeface="Cambria"/>
                <a:cs typeface="Cambria"/>
                <a:sym typeface="Cambria"/>
              </a:rPr>
              <a:t> </a:t>
            </a:r>
          </a:p>
          <a:p>
            <a:pPr lvl="0">
              <a:spcBef>
                <a:spcPts val="0"/>
              </a:spcBef>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Foundation Advisory Council</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Members:</a:t>
            </a:r>
          </a:p>
        </p:txBody>
      </p:sp>
      <p:graphicFrame>
        <p:nvGraphicFramePr>
          <p:cNvPr id="188" name="Shape 188"/>
          <p:cNvGraphicFramePr/>
          <p:nvPr/>
        </p:nvGraphicFramePr>
        <p:xfrm>
          <a:off x="838200" y="1825625"/>
          <a:ext cx="3000000" cy="3000000"/>
        </p:xfrm>
        <a:graphic>
          <a:graphicData uri="http://schemas.openxmlformats.org/drawingml/2006/table">
            <a:tbl>
              <a:tblPr firstRow="1" bandRow="1">
                <a:noFill/>
                <a:tableStyleId>{026446A4-0211-45F9-8A7E-20E9D6FB9FBF}</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50">
                <a:tc>
                  <a:txBody>
                    <a:bodyPr/>
                    <a:lstStyle/>
                    <a:p>
                      <a:pPr marL="0" marR="0" lvl="0" indent="0" algn="l" rtl="0">
                        <a:spcBef>
                          <a:spcPts val="0"/>
                        </a:spcBef>
                        <a:buSzPct val="25000"/>
                        <a:buNone/>
                      </a:pPr>
                      <a:r>
                        <a:rPr lang="en-US" sz="1800"/>
                        <a:t>2017</a:t>
                      </a:r>
                    </a:p>
                  </a:txBody>
                  <a:tcPr marL="91450" marR="91450" marT="45725" marB="45725"/>
                </a:tc>
                <a:tc>
                  <a:txBody>
                    <a:bodyPr/>
                    <a:lstStyle/>
                    <a:p>
                      <a:pPr marL="0" marR="0" lvl="0" indent="0" algn="l" rtl="0">
                        <a:spcBef>
                          <a:spcPts val="0"/>
                        </a:spcBef>
                        <a:buSzPct val="25000"/>
                        <a:buNone/>
                      </a:pPr>
                      <a:r>
                        <a:rPr lang="en-US" sz="1800"/>
                        <a:t>2018</a:t>
                      </a:r>
                    </a:p>
                  </a:txBody>
                  <a:tcPr marL="91450" marR="91450" marT="45725" marB="45725"/>
                </a:tc>
                <a:tc>
                  <a:txBody>
                    <a:bodyPr/>
                    <a:lstStyle/>
                    <a:p>
                      <a:pPr marL="0" marR="0" lvl="0" indent="0" algn="l" rtl="0">
                        <a:spcBef>
                          <a:spcPts val="0"/>
                        </a:spcBef>
                        <a:buSzPct val="25000"/>
                        <a:buNone/>
                      </a:pPr>
                      <a:r>
                        <a:rPr lang="en-US" sz="1800"/>
                        <a:t>2019</a:t>
                      </a: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1800"/>
                        <a:t>Kent Carter</a:t>
                      </a:r>
                      <a:br>
                        <a:rPr lang="en-US" sz="1800"/>
                      </a:br>
                      <a:r>
                        <a:rPr lang="en-US" sz="1800"/>
                        <a:t>Jack Easley</a:t>
                      </a:r>
                      <a:br>
                        <a:rPr lang="en-US" sz="1800"/>
                      </a:br>
                      <a:r>
                        <a:rPr lang="en-US" sz="1800"/>
                        <a:t>Leslie Easterwood</a:t>
                      </a:r>
                      <a:br>
                        <a:rPr lang="en-US" sz="1800"/>
                      </a:br>
                      <a:r>
                        <a:rPr lang="en-US" sz="1800"/>
                        <a:t>Susan White</a:t>
                      </a:r>
                    </a:p>
                  </a:txBody>
                  <a:tcPr marL="91450" marR="91450" marT="45725" marB="45725"/>
                </a:tc>
                <a:tc>
                  <a:txBody>
                    <a:bodyPr/>
                    <a:lstStyle/>
                    <a:p>
                      <a:pPr marL="0" marR="0" lvl="0" indent="0" algn="l" rtl="0">
                        <a:spcBef>
                          <a:spcPts val="0"/>
                        </a:spcBef>
                        <a:buSzPct val="25000"/>
                        <a:buNone/>
                      </a:pPr>
                      <a:r>
                        <a:rPr lang="en-US" sz="1800"/>
                        <a:t>Anthony Blikslager</a:t>
                      </a:r>
                      <a:br>
                        <a:rPr lang="en-US" sz="1800"/>
                      </a:br>
                      <a:r>
                        <a:rPr lang="en-US" sz="1800"/>
                        <a:t>Ernie Martinez</a:t>
                      </a:r>
                      <a:br>
                        <a:rPr lang="en-US" sz="1800"/>
                      </a:br>
                      <a:r>
                        <a:rPr lang="en-US" sz="1800"/>
                        <a:t>Monty McInturff</a:t>
                      </a:r>
                      <a:br>
                        <a:rPr lang="en-US" sz="1800"/>
                      </a:br>
                      <a:r>
                        <a:rPr lang="en-US" sz="1800"/>
                        <a:t>Lisa Metcalf</a:t>
                      </a:r>
                    </a:p>
                  </a:txBody>
                  <a:tcPr marL="91450" marR="91450" marT="45725" marB="45725"/>
                </a:tc>
                <a:tc>
                  <a:txBody>
                    <a:bodyPr/>
                    <a:lstStyle/>
                    <a:p>
                      <a:pPr marL="0" marR="0" lvl="0" indent="0" algn="l" rtl="0">
                        <a:spcBef>
                          <a:spcPts val="0"/>
                        </a:spcBef>
                        <a:buSzPct val="25000"/>
                        <a:buNone/>
                      </a:pPr>
                      <a:r>
                        <a:rPr lang="en-US" sz="1800"/>
                        <a:t>Mark Baus</a:t>
                      </a:r>
                      <a:br>
                        <a:rPr lang="en-US" sz="1800"/>
                      </a:br>
                      <a:r>
                        <a:rPr lang="en-US" sz="1800"/>
                        <a:t>Rocky Bigbie</a:t>
                      </a:r>
                      <a:br>
                        <a:rPr lang="en-US" sz="1800"/>
                      </a:br>
                      <a:r>
                        <a:rPr lang="en-US" sz="1800"/>
                        <a:t>Duane Chappell</a:t>
                      </a:r>
                      <a:br>
                        <a:rPr lang="en-US" sz="1800"/>
                      </a:br>
                      <a:r>
                        <a:rPr lang="en-US" sz="1800"/>
                        <a:t>Elizabeth Fish</a:t>
                      </a:r>
                      <a:br>
                        <a:rPr lang="en-US" sz="1800"/>
                      </a:br>
                      <a:r>
                        <a:rPr lang="en-US" sz="1800"/>
                        <a:t>Nat White</a:t>
                      </a: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buSzPct val="25000"/>
                        <a:buNone/>
                      </a:pPr>
                      <a:endParaRPr sz="1800"/>
                    </a:p>
                  </a:txBody>
                  <a:tcPr marL="91450" marR="91450" marT="45725" marB="45725"/>
                </a:tc>
                <a:tc>
                  <a:txBody>
                    <a:bodyPr/>
                    <a:lstStyle/>
                    <a:p>
                      <a:pPr marL="0" marR="0" lvl="0" indent="0" algn="l" rtl="0">
                        <a:spcBef>
                          <a:spcPts val="0"/>
                        </a:spcBef>
                        <a:buSzPct val="25000"/>
                        <a:buNone/>
                      </a:pPr>
                      <a:endParaRPr sz="1800"/>
                    </a:p>
                  </a:txBody>
                  <a:tcPr marL="91450" marR="91450" marT="45725" marB="45725"/>
                </a:tc>
                <a:tc>
                  <a:txBody>
                    <a:bodyPr/>
                    <a:lstStyle/>
                    <a:p>
                      <a:pPr marL="0" marR="0" lvl="0" indent="0" algn="l" rtl="0">
                        <a:spcBef>
                          <a:spcPts val="0"/>
                        </a:spcBef>
                        <a:buSzPct val="25000"/>
                        <a:buNone/>
                      </a:pPr>
                      <a:endParaRPr sz="1800"/>
                    </a:p>
                  </a:txBody>
                  <a:tcPr marL="91450" marR="91450" marT="45725" marB="45725"/>
                </a:tc>
                <a:extLst>
                  <a:ext uri="{0D108BD9-81ED-4DB2-BD59-A6C34878D82A}">
                    <a16:rowId xmlns:a16="http://schemas.microsoft.com/office/drawing/2014/main" val="10002"/>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Leadership Development Committee (LDC)</a:t>
            </a:r>
          </a:p>
        </p:txBody>
      </p:sp>
      <p:sp>
        <p:nvSpPr>
          <p:cNvPr id="194" name="Shape 194"/>
          <p:cNvSpPr txBox="1">
            <a:spLocks noGrp="1"/>
          </p:cNvSpPr>
          <p:nvPr>
            <p:ph type="body" idx="1"/>
          </p:nvPr>
        </p:nvSpPr>
        <p:spPr>
          <a:xfrm>
            <a:off x="838200" y="1825625"/>
            <a:ext cx="10191900" cy="4743600"/>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buClr>
                <a:schemeClr val="dk1"/>
              </a:buClr>
              <a:buSzPct val="100000"/>
              <a:buFont typeface="Arial"/>
              <a:buChar char="•"/>
            </a:pPr>
            <a:r>
              <a:rPr lang="en-US"/>
              <a:t>Goal: </a:t>
            </a:r>
            <a:r>
              <a:rPr lang="en-US" sz="2800" b="0" i="0" u="none" strike="noStrike" cap="none">
                <a:solidFill>
                  <a:schemeClr val="dk1"/>
                </a:solidFill>
                <a:latin typeface="Calibri"/>
                <a:ea typeface="Calibri"/>
                <a:cs typeface="Calibri"/>
                <a:sym typeface="Calibri"/>
              </a:rPr>
              <a:t>To identify a</a:t>
            </a:r>
            <a:r>
              <a:rPr lang="en-US"/>
              <a:t>nd develop</a:t>
            </a:r>
            <a:r>
              <a:rPr lang="en-US" sz="2800" b="0" i="0" u="none" strike="noStrike" cap="none">
                <a:solidFill>
                  <a:schemeClr val="dk1"/>
                </a:solidFill>
                <a:latin typeface="Calibri"/>
                <a:ea typeface="Calibri"/>
                <a:cs typeface="Calibri"/>
                <a:sym typeface="Calibri"/>
              </a:rPr>
              <a:t> future leaders within the AAEP for councils, committees, and other volunte</a:t>
            </a:r>
            <a:r>
              <a:rPr lang="en-US"/>
              <a:t>er opportunities</a:t>
            </a:r>
            <a:r>
              <a:rPr lang="en-US" sz="2800" b="0" i="0" u="none" strike="noStrike" cap="none">
                <a:solidFill>
                  <a:schemeClr val="dk1"/>
                </a:solidFill>
                <a:latin typeface="Calibri"/>
                <a:ea typeface="Calibri"/>
                <a:cs typeface="Calibri"/>
                <a:sym typeface="Calibri"/>
              </a:rPr>
              <a:t>.</a:t>
            </a:r>
          </a:p>
        </p:txBody>
      </p:sp>
      <p:sp>
        <p:nvSpPr>
          <p:cNvPr id="195" name="Shape 195"/>
          <p:cNvSpPr txBox="1">
            <a:spLocks noGrp="1"/>
          </p:cNvSpPr>
          <p:nvPr>
            <p:ph type="body" idx="2"/>
          </p:nvPr>
        </p:nvSpPr>
        <p:spPr>
          <a:xfrm>
            <a:off x="1752600" y="2933699"/>
            <a:ext cx="7239000" cy="3890962"/>
          </a:xfrm>
          <a:prstGeom prst="rect">
            <a:avLst/>
          </a:prstGeom>
          <a:noFill/>
          <a:ln>
            <a:noFill/>
          </a:ln>
        </p:spPr>
        <p:txBody>
          <a:bodyPr lIns="91425" tIns="45700" rIns="91425" bIns="45700" anchor="t" anchorCtr="0">
            <a:noAutofit/>
          </a:bodyPr>
          <a:lstStyle/>
          <a:p>
            <a:pPr marL="228600" marR="0" lvl="0" indent="-203200" algn="l" rtl="0">
              <a:lnSpc>
                <a:spcPct val="90000"/>
              </a:lnSpc>
              <a:spcBef>
                <a:spcPts val="0"/>
              </a:spcBef>
              <a:spcAft>
                <a:spcPts val="0"/>
              </a:spcAft>
              <a:buSzPct val="100000"/>
            </a:pPr>
            <a:r>
              <a:rPr lang="en-US" sz="2400"/>
              <a:t>Rachel Cezar, Chair, 2017</a:t>
            </a:r>
            <a:br>
              <a:rPr lang="en-US" sz="2400"/>
            </a:br>
            <a:r>
              <a:rPr lang="en-US" sz="2400"/>
              <a:t>(240) 412-4517</a:t>
            </a:r>
            <a:br>
              <a:rPr lang="en-US" sz="2400"/>
            </a:br>
            <a:r>
              <a:rPr lang="en-US" sz="2400">
                <a:hlinkClick r:id="rId3"/>
              </a:rPr>
              <a:t>drrachelcezar@gmail.com</a:t>
            </a:r>
          </a:p>
          <a:p>
            <a:pPr marL="0" marR="0" lvl="0" indent="0" algn="l" rtl="0">
              <a:lnSpc>
                <a:spcPct val="90000"/>
              </a:lnSpc>
              <a:spcBef>
                <a:spcPts val="0"/>
              </a:spcBef>
              <a:spcAft>
                <a:spcPts val="0"/>
              </a:spcAft>
              <a:buNone/>
            </a:pPr>
            <a:endParaRPr sz="2400"/>
          </a:p>
          <a:p>
            <a:pPr marL="228600" marR="0" lvl="0" indent="-203200" algn="l" rtl="0">
              <a:lnSpc>
                <a:spcPct val="90000"/>
              </a:lnSpc>
              <a:spcBef>
                <a:spcPts val="0"/>
              </a:spcBef>
              <a:spcAft>
                <a:spcPts val="0"/>
              </a:spcAft>
              <a:buSzPct val="100000"/>
            </a:pPr>
            <a:r>
              <a:rPr lang="en-US" sz="2400"/>
              <a:t>David Ramey, Vice Chair, 2017</a:t>
            </a:r>
            <a:br>
              <a:rPr lang="en-US" sz="2400"/>
            </a:br>
            <a:r>
              <a:rPr lang="en-US" sz="2400">
                <a:hlinkClick r:id="rId4"/>
              </a:rPr>
              <a:t>ponydoc@pacbell.net</a:t>
            </a:r>
          </a:p>
          <a:p>
            <a:pPr marL="0" marR="0" lvl="0" indent="0" algn="l" rtl="0">
              <a:lnSpc>
                <a:spcPct val="90000"/>
              </a:lnSpc>
              <a:spcBef>
                <a:spcPts val="0"/>
              </a:spcBef>
              <a:spcAft>
                <a:spcPts val="0"/>
              </a:spcAft>
              <a:buNone/>
            </a:pPr>
            <a:endParaRPr sz="2400"/>
          </a:p>
          <a:p>
            <a:pPr marL="228600" marR="0" lvl="0" indent="-203200" algn="l" rtl="0">
              <a:lnSpc>
                <a:spcPct val="90000"/>
              </a:lnSpc>
              <a:spcBef>
                <a:spcPts val="0"/>
              </a:spcBef>
              <a:spcAft>
                <a:spcPts val="0"/>
              </a:spcAft>
              <a:buSzPct val="100000"/>
            </a:pPr>
            <a:r>
              <a:rPr lang="en-US" sz="2400"/>
              <a:t>Board Liaison: Katherine Garrett</a:t>
            </a:r>
          </a:p>
          <a:p>
            <a:pPr marL="0" marR="0" lvl="0" indent="0" algn="l" rtl="0">
              <a:lnSpc>
                <a:spcPct val="90000"/>
              </a:lnSpc>
              <a:spcBef>
                <a:spcPts val="0"/>
              </a:spcBef>
              <a:spcAft>
                <a:spcPts val="0"/>
              </a:spcAft>
              <a:buNone/>
            </a:pPr>
            <a:endParaRPr sz="2400"/>
          </a:p>
          <a:p>
            <a:pPr marL="228600" marR="0" lvl="0" indent="-203200" algn="l" rtl="0">
              <a:lnSpc>
                <a:spcPct val="90000"/>
              </a:lnSpc>
              <a:spcBef>
                <a:spcPts val="0"/>
              </a:spcBef>
              <a:spcAft>
                <a:spcPts val="0"/>
              </a:spcAft>
              <a:buSzPct val="100000"/>
            </a:pPr>
            <a:r>
              <a:rPr lang="en-US" sz="2400"/>
              <a:t>Staff Liaison: Nick Altwies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b="1"/>
              <a:t>ACTIVITIES AND RESPONSIBILITIES - </a:t>
            </a:r>
            <a:r>
              <a:rPr lang="en-US" sz="4400" b="1" i="0" u="none" strike="noStrike" cap="none">
                <a:solidFill>
                  <a:schemeClr val="dk1"/>
                </a:solidFill>
                <a:latin typeface="Calibri"/>
                <a:ea typeface="Calibri"/>
                <a:cs typeface="Calibri"/>
                <a:sym typeface="Calibri"/>
              </a:rPr>
              <a:t>Leadership Development Committee (LDC)</a:t>
            </a:r>
          </a:p>
        </p:txBody>
      </p:sp>
      <p:sp>
        <p:nvSpPr>
          <p:cNvPr id="201" name="Shape 201"/>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lvl="0" rtl="0">
              <a:spcBef>
                <a:spcPts val="0"/>
              </a:spcBef>
              <a:buClr>
                <a:schemeClr val="dk1"/>
              </a:buClr>
              <a:buSzPct val="100000"/>
              <a:buFont typeface="Arial"/>
              <a:buChar char="•"/>
            </a:pPr>
            <a:r>
              <a:rPr lang="en-US"/>
              <a:t>The LDC conducts meetings once a month via conference call</a:t>
            </a:r>
          </a:p>
          <a:p>
            <a:pPr lvl="0" rtl="0">
              <a:spcBef>
                <a:spcPts val="0"/>
              </a:spcBef>
              <a:buClr>
                <a:schemeClr val="dk1"/>
              </a:buClr>
              <a:buSzPct val="100000"/>
              <a:buFont typeface="Arial"/>
              <a:buChar char="•"/>
            </a:pPr>
            <a:r>
              <a:rPr lang="en-US"/>
              <a:t>Subcommittees are developed on as needed basis, and have included modification of the volunteer interest form, development of volunteer candidate selection protocols, and development of leadership materials. Other subgroups are developed based on emerging issues.</a:t>
            </a:r>
          </a:p>
          <a:p>
            <a:pPr lvl="0" rtl="0">
              <a:spcBef>
                <a:spcPts val="0"/>
              </a:spcBef>
              <a:buClr>
                <a:schemeClr val="dk1"/>
              </a:buClr>
              <a:buSzPct val="100000"/>
              <a:buFont typeface="Arial"/>
              <a:buChar char="•"/>
            </a:pPr>
            <a:r>
              <a:rPr lang="en-US"/>
              <a:t>The LDC slates of candidates for committee, task force, and other volunteer opportunities within the AAEP according to a schedule requested by the Board of Directors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Leadership Development Committee (LDC)</a:t>
            </a:r>
          </a:p>
        </p:txBody>
      </p:sp>
      <p:sp>
        <p:nvSpPr>
          <p:cNvPr id="207" name="Shape 207"/>
          <p:cNvSpPr txBox="1">
            <a:spLocks noGrp="1"/>
          </p:cNvSpPr>
          <p:nvPr>
            <p:ph type="body" idx="1"/>
          </p:nvPr>
        </p:nvSpPr>
        <p:spPr>
          <a:xfrm>
            <a:off x="838200" y="1825625"/>
            <a:ext cx="1019174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buClr>
                <a:schemeClr val="dk1"/>
              </a:buClr>
              <a:buSzPct val="100000"/>
              <a:buFont typeface="Arial"/>
              <a:buChar char="•"/>
            </a:pPr>
            <a:r>
              <a:rPr lang="en-US" sz="2800" b="0" i="0" u="none" strike="noStrike" cap="none">
                <a:solidFill>
                  <a:schemeClr val="dk1"/>
                </a:solidFill>
                <a:latin typeface="Calibri"/>
                <a:ea typeface="Calibri"/>
                <a:cs typeface="Calibri"/>
                <a:sym typeface="Calibri"/>
              </a:rPr>
              <a:t>Members:</a:t>
            </a:r>
          </a:p>
        </p:txBody>
      </p:sp>
      <p:graphicFrame>
        <p:nvGraphicFramePr>
          <p:cNvPr id="208" name="Shape 208"/>
          <p:cNvGraphicFramePr/>
          <p:nvPr/>
        </p:nvGraphicFramePr>
        <p:xfrm>
          <a:off x="1390650" y="2933700"/>
          <a:ext cx="3000000" cy="3000000"/>
        </p:xfrm>
        <a:graphic>
          <a:graphicData uri="http://schemas.openxmlformats.org/drawingml/2006/table">
            <a:tbl>
              <a:tblPr firstRow="1" bandRow="1">
                <a:noFill/>
                <a:tableStyleId>{026446A4-0211-45F9-8A7E-20E9D6FB9FBF}</a:tableStyleId>
              </a:tblPr>
              <a:tblGrid>
                <a:gridCol w="2533650">
                  <a:extLst>
                    <a:ext uri="{9D8B030D-6E8A-4147-A177-3AD203B41FA5}">
                      <a16:colId xmlns:a16="http://schemas.microsoft.com/office/drawing/2014/main" val="20000"/>
                    </a:ext>
                  </a:extLst>
                </a:gridCol>
                <a:gridCol w="2533650">
                  <a:extLst>
                    <a:ext uri="{9D8B030D-6E8A-4147-A177-3AD203B41FA5}">
                      <a16:colId xmlns:a16="http://schemas.microsoft.com/office/drawing/2014/main" val="20001"/>
                    </a:ext>
                  </a:extLst>
                </a:gridCol>
                <a:gridCol w="2533650">
                  <a:extLst>
                    <a:ext uri="{9D8B030D-6E8A-4147-A177-3AD203B41FA5}">
                      <a16:colId xmlns:a16="http://schemas.microsoft.com/office/drawing/2014/main" val="20002"/>
                    </a:ext>
                  </a:extLst>
                </a:gridCol>
              </a:tblGrid>
              <a:tr h="370850">
                <a:tc>
                  <a:txBody>
                    <a:bodyPr/>
                    <a:lstStyle/>
                    <a:p>
                      <a:pPr marL="0" marR="0" lvl="0" indent="0" algn="l" rtl="0">
                        <a:spcBef>
                          <a:spcPts val="0"/>
                        </a:spcBef>
                        <a:buSzPct val="25000"/>
                        <a:buNone/>
                      </a:pPr>
                      <a:r>
                        <a:rPr lang="en-US" sz="1800"/>
                        <a:t>2017</a:t>
                      </a:r>
                    </a:p>
                  </a:txBody>
                  <a:tcPr marL="91450" marR="91450" marT="45725" marB="45725"/>
                </a:tc>
                <a:tc>
                  <a:txBody>
                    <a:bodyPr/>
                    <a:lstStyle/>
                    <a:p>
                      <a:pPr marL="0" marR="0" lvl="0" indent="0" algn="l" rtl="0">
                        <a:spcBef>
                          <a:spcPts val="0"/>
                        </a:spcBef>
                        <a:buSzPct val="25000"/>
                        <a:buNone/>
                      </a:pPr>
                      <a:r>
                        <a:rPr lang="en-US" sz="1800"/>
                        <a:t>1018</a:t>
                      </a:r>
                    </a:p>
                  </a:txBody>
                  <a:tcPr marL="91450" marR="91450" marT="45725" marB="45725"/>
                </a:tc>
                <a:tc>
                  <a:txBody>
                    <a:bodyPr/>
                    <a:lstStyle/>
                    <a:p>
                      <a:pPr marL="0" marR="0" lvl="0" indent="0" algn="l" rtl="0">
                        <a:spcBef>
                          <a:spcPts val="0"/>
                        </a:spcBef>
                        <a:buSzPct val="25000"/>
                        <a:buNone/>
                      </a:pPr>
                      <a:r>
                        <a:rPr lang="en-US" sz="1800"/>
                        <a:t>2019</a:t>
                      </a: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1800"/>
                        <a:t>Brian Carroll</a:t>
                      </a:r>
                      <a:br>
                        <a:rPr lang="en-US" sz="1800"/>
                      </a:br>
                      <a:r>
                        <a:rPr lang="en-US" sz="1800"/>
                        <a:t>Katie Flynn</a:t>
                      </a:r>
                      <a:br>
                        <a:rPr lang="en-US" sz="1800"/>
                      </a:br>
                      <a:r>
                        <a:rPr lang="en-US" sz="1800"/>
                        <a:t>Mike Gotchey</a:t>
                      </a:r>
                      <a:br>
                        <a:rPr lang="en-US" sz="1800"/>
                      </a:br>
                      <a:r>
                        <a:rPr lang="en-US" sz="1800"/>
                        <a:t>Melissa Hines</a:t>
                      </a:r>
                      <a:br>
                        <a:rPr lang="en-US" sz="1800"/>
                      </a:br>
                      <a:r>
                        <a:rPr lang="en-US" sz="1800"/>
                        <a:t>Al Kane</a:t>
                      </a:r>
                      <a:br>
                        <a:rPr lang="en-US" sz="1800"/>
                      </a:br>
                      <a:r>
                        <a:rPr lang="en-US" sz="1800"/>
                        <a:t>Dan Keenan</a:t>
                      </a:r>
                      <a:br>
                        <a:rPr lang="en-US" sz="1800"/>
                      </a:br>
                      <a:r>
                        <a:rPr lang="en-US" sz="1800"/>
                        <a:t>Ann Rashmir-Raven</a:t>
                      </a:r>
                      <a:br>
                        <a:rPr lang="en-US" sz="1800"/>
                      </a:br>
                      <a:r>
                        <a:rPr lang="en-US" sz="1800"/>
                        <a:t>Mitchell Rode</a:t>
                      </a:r>
                      <a:br>
                        <a:rPr lang="en-US" sz="1800"/>
                      </a:br>
                      <a:r>
                        <a:rPr lang="en-US" sz="1800"/>
                        <a:t>Nathan Voris</a:t>
                      </a:r>
                    </a:p>
                  </a:txBody>
                  <a:tcPr marL="91450" marR="91450" marT="45725" marB="45725"/>
                </a:tc>
                <a:tc>
                  <a:txBody>
                    <a:bodyPr/>
                    <a:lstStyle/>
                    <a:p>
                      <a:pPr marL="0" marR="0" lvl="0" indent="0" algn="l" rtl="0">
                        <a:spcBef>
                          <a:spcPts val="0"/>
                        </a:spcBef>
                        <a:buSzPct val="25000"/>
                        <a:buNone/>
                      </a:pPr>
                      <a:r>
                        <a:rPr lang="en-US" sz="1800"/>
                        <a:t>Rocky Bigbie</a:t>
                      </a:r>
                      <a:br>
                        <a:rPr lang="en-US" sz="1800"/>
                      </a:br>
                      <a:r>
                        <a:rPr lang="en-US" sz="1800"/>
                        <a:t>Jennifer Finley</a:t>
                      </a:r>
                      <a:br>
                        <a:rPr lang="en-US" sz="1800"/>
                      </a:br>
                      <a:r>
                        <a:rPr lang="en-US" sz="1800"/>
                        <a:t>Amanda House</a:t>
                      </a:r>
                      <a:br>
                        <a:rPr lang="en-US" sz="1800"/>
                      </a:br>
                      <a:r>
                        <a:rPr lang="en-US" sz="1800"/>
                        <a:t>Scott Palmer</a:t>
                      </a:r>
                      <a:br>
                        <a:rPr lang="en-US" sz="1800"/>
                      </a:br>
                      <a:r>
                        <a:rPr lang="en-US" sz="1800"/>
                        <a:t>Charlie Scoggin</a:t>
                      </a:r>
                      <a:br>
                        <a:rPr lang="en-US" sz="1800"/>
                      </a:br>
                      <a:r>
                        <a:rPr lang="en-US" sz="1800"/>
                        <a:t>Debbie Spike-Pierce</a:t>
                      </a:r>
                      <a:br>
                        <a:rPr lang="en-US" sz="1800"/>
                      </a:br>
                      <a:r>
                        <a:rPr lang="en-US" sz="1800"/>
                        <a:t>Steve Trostle</a:t>
                      </a:r>
                      <a:br>
                        <a:rPr lang="en-US" sz="1800"/>
                      </a:br>
                      <a:r>
                        <a:rPr lang="en-US" sz="1800"/>
                        <a:t>Claudia True</a:t>
                      </a:r>
                    </a:p>
                  </a:txBody>
                  <a:tcPr marL="91450" marR="91450" marT="45725" marB="45725"/>
                </a:tc>
                <a:tc>
                  <a:txBody>
                    <a:bodyPr/>
                    <a:lstStyle/>
                    <a:p>
                      <a:pPr marL="0" marR="0" lvl="0" indent="0" algn="l" rtl="0">
                        <a:spcBef>
                          <a:spcPts val="0"/>
                        </a:spcBef>
                        <a:buSzPct val="25000"/>
                        <a:buNone/>
                      </a:pPr>
                      <a:r>
                        <a:rPr lang="en-US" sz="1800"/>
                        <a:t>Colleen Best</a:t>
                      </a:r>
                      <a:br>
                        <a:rPr lang="en-US" sz="1800"/>
                      </a:br>
                      <a:r>
                        <a:rPr lang="en-US" sz="1800"/>
                        <a:t>Amy Poulin-Braim</a:t>
                      </a:r>
                      <a:br>
                        <a:rPr lang="en-US" sz="1800"/>
                      </a:br>
                      <a:r>
                        <a:rPr lang="en-US" sz="1800"/>
                        <a:t>Apryle Horbal</a:t>
                      </a:r>
                      <a:br>
                        <a:rPr lang="en-US" sz="1800"/>
                      </a:br>
                      <a:r>
                        <a:rPr lang="en-US" sz="1800"/>
                        <a:t>Kelly Tisher</a:t>
                      </a:r>
                      <a:br>
                        <a:rPr lang="en-US" sz="1800"/>
                      </a:br>
                      <a:r>
                        <a:rPr lang="en-US" sz="1800"/>
                        <a:t>Angela Yates</a:t>
                      </a:r>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838200" y="365125"/>
            <a:ext cx="10515600" cy="1325700"/>
          </a:xfrm>
          <a:prstGeom prst="rect">
            <a:avLst/>
          </a:prstGeom>
        </p:spPr>
        <p:txBody>
          <a:bodyPr lIns="91425" tIns="91425" rIns="91425" bIns="91425" anchor="ctr" anchorCtr="0">
            <a:noAutofit/>
          </a:bodyPr>
          <a:lstStyle/>
          <a:p>
            <a:pPr lvl="0">
              <a:spcBef>
                <a:spcPts val="0"/>
              </a:spcBef>
              <a:buNone/>
            </a:pPr>
            <a:r>
              <a:rPr lang="en-US"/>
              <a:t>There are a variety of ways to volunteer</a:t>
            </a:r>
          </a:p>
        </p:txBody>
      </p:sp>
      <p:sp>
        <p:nvSpPr>
          <p:cNvPr id="90" name="Shape 90"/>
          <p:cNvSpPr txBox="1">
            <a:spLocks noGrp="1"/>
          </p:cNvSpPr>
          <p:nvPr>
            <p:ph type="body" idx="1"/>
          </p:nvPr>
        </p:nvSpPr>
        <p:spPr>
          <a:xfrm>
            <a:off x="838200" y="1825625"/>
            <a:ext cx="10515600" cy="4351200"/>
          </a:xfrm>
          <a:prstGeom prst="rect">
            <a:avLst/>
          </a:prstGeom>
        </p:spPr>
        <p:txBody>
          <a:bodyPr lIns="91425" tIns="91425" rIns="91425" bIns="91425" anchor="t" anchorCtr="0">
            <a:noAutofit/>
          </a:bodyPr>
          <a:lstStyle/>
          <a:p>
            <a:pPr lvl="0">
              <a:spcBef>
                <a:spcPts val="0"/>
              </a:spcBef>
              <a:buNone/>
            </a:pPr>
            <a:r>
              <a:rPr lang="en-US"/>
              <a:t>You might be interested in being a member of a committee or council, liaison to another association or state or serve on a task force (list other volunteer opportunities here if you prefer something else).</a:t>
            </a:r>
          </a:p>
          <a:p>
            <a:pPr lvl="0">
              <a:spcBef>
                <a:spcPts val="0"/>
              </a:spcBef>
              <a:buNone/>
            </a:pPr>
            <a:r>
              <a:rPr lang="en-US"/>
              <a:t>Here, you’ll get information about how the AAEP is organized and you’ll get an idea of some of the other volunteer opportunities available.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Infectious Disease Committee</a:t>
            </a:r>
          </a:p>
        </p:txBody>
      </p:sp>
      <p:sp>
        <p:nvSpPr>
          <p:cNvPr id="214" name="Shape 214"/>
          <p:cNvSpPr txBox="1">
            <a:spLocks noGrp="1"/>
          </p:cNvSpPr>
          <p:nvPr>
            <p:ph type="body" idx="1"/>
          </p:nvPr>
        </p:nvSpPr>
        <p:spPr>
          <a:xfrm>
            <a:off x="838200" y="1825625"/>
            <a:ext cx="10515600" cy="5032500"/>
          </a:xfrm>
          <a:prstGeom prst="rect">
            <a:avLst/>
          </a:prstGeom>
          <a:noFill/>
          <a:ln>
            <a:noFill/>
          </a:ln>
        </p:spPr>
        <p:txBody>
          <a:bodyPr lIns="91425" tIns="45700" rIns="91425" bIns="45700" anchor="t" anchorCtr="0">
            <a:noAutofit/>
          </a:bodyPr>
          <a:lstStyle/>
          <a:p>
            <a:pPr marL="228600" marR="0" lvl="0" indent="-228600" algn="l" rtl="0">
              <a:lnSpc>
                <a:spcPct val="80000"/>
              </a:lnSpc>
              <a:spcBef>
                <a:spcPts val="0"/>
              </a:spcBef>
              <a:spcAft>
                <a:spcPts val="0"/>
              </a:spcAft>
              <a:buClr>
                <a:schemeClr val="dk1"/>
              </a:buClr>
              <a:buSzPct val="99615"/>
              <a:buFont typeface="Arial"/>
              <a:buChar char="•"/>
            </a:pPr>
            <a:r>
              <a:rPr lang="en-US" sz="2590"/>
              <a:t>Goal: </a:t>
            </a:r>
            <a:r>
              <a:rPr lang="en-US" sz="2590" b="0" i="0" u="none" strike="noStrike" cap="none">
                <a:solidFill>
                  <a:schemeClr val="dk1"/>
                </a:solidFill>
                <a:latin typeface="Calibri"/>
                <a:ea typeface="Calibri"/>
                <a:cs typeface="Calibri"/>
                <a:sym typeface="Calibri"/>
              </a:rPr>
              <a:t>To monitor and update disease information on a regular basis for the Equine Disease Communication Center and AAEP websites, as well as AAEP Control &amp; Vaccination Guidelines; and, to make additions, updates and relevant changes as needed.  Additionally, the committee will also serve to evaluate infectious disease issues affecting the equine population and recommend courses of action to the AAEP leadership.</a:t>
            </a:r>
          </a:p>
          <a:p>
            <a:pPr marL="228600" marR="0" lvl="0" indent="-228600" algn="l" rtl="0">
              <a:lnSpc>
                <a:spcPct val="80000"/>
              </a:lnSpc>
              <a:spcBef>
                <a:spcPts val="1000"/>
              </a:spcBef>
              <a:spcAft>
                <a:spcPts val="0"/>
              </a:spcAft>
              <a:buClr>
                <a:schemeClr val="dk1"/>
              </a:buClr>
              <a:buSzPct val="99615"/>
              <a:buFont typeface="Arial"/>
              <a:buChar char="•"/>
            </a:pPr>
            <a:r>
              <a:rPr lang="en-US" sz="2590" b="1" i="0" u="none" strike="noStrike" cap="none">
                <a:solidFill>
                  <a:schemeClr val="dk1"/>
                </a:solidFill>
                <a:latin typeface="Calibri"/>
                <a:ea typeface="Calibri"/>
                <a:cs typeface="Calibri"/>
                <a:sym typeface="Calibri"/>
              </a:rPr>
              <a:t>Grant Rezabek, Chair, 2018</a:t>
            </a:r>
            <a:br>
              <a:rPr lang="en-US" sz="2590" b="0" i="0" u="none" strike="noStrike" cap="none">
                <a:solidFill>
                  <a:schemeClr val="dk1"/>
                </a:solidFill>
                <a:latin typeface="Calibri"/>
                <a:ea typeface="Calibri"/>
                <a:cs typeface="Calibri"/>
                <a:sym typeface="Calibri"/>
              </a:rPr>
            </a:br>
            <a:r>
              <a:rPr lang="en-US" sz="2590" b="0" i="0" u="none" strike="noStrike" cap="none">
                <a:solidFill>
                  <a:schemeClr val="dk1"/>
                </a:solidFill>
                <a:latin typeface="Calibri"/>
                <a:ea typeface="Calibri"/>
                <a:cs typeface="Calibri"/>
                <a:sym typeface="Calibri"/>
              </a:rPr>
              <a:t>(405) 880-1781</a:t>
            </a:r>
            <a:br>
              <a:rPr lang="en-US" sz="2590" b="0" i="0" u="none" strike="noStrike" cap="none">
                <a:solidFill>
                  <a:schemeClr val="dk1"/>
                </a:solidFill>
                <a:latin typeface="Calibri"/>
                <a:ea typeface="Calibri"/>
                <a:cs typeface="Calibri"/>
                <a:sym typeface="Calibri"/>
              </a:rPr>
            </a:br>
            <a:r>
              <a:rPr lang="en-US" sz="2590" b="0" i="0" u="sng" strike="noStrike" cap="none">
                <a:solidFill>
                  <a:schemeClr val="hlink"/>
                </a:solidFill>
                <a:latin typeface="Calibri"/>
                <a:ea typeface="Calibri"/>
                <a:cs typeface="Calibri"/>
                <a:sym typeface="Calibri"/>
                <a:hlinkClick r:id="rId3"/>
              </a:rPr>
              <a:t>grant.rezabek@okstate.edu</a:t>
            </a:r>
            <a:br>
              <a:rPr lang="en-US" sz="2590" b="0" i="0" u="none" strike="noStrike" cap="none">
                <a:solidFill>
                  <a:schemeClr val="dk1"/>
                </a:solidFill>
                <a:latin typeface="Calibri"/>
                <a:ea typeface="Calibri"/>
                <a:cs typeface="Calibri"/>
                <a:sym typeface="Calibri"/>
              </a:rPr>
            </a:br>
            <a:r>
              <a:rPr lang="en-US" sz="2590" b="0" i="0" u="none" strike="noStrike" cap="none">
                <a:solidFill>
                  <a:schemeClr val="dk1"/>
                </a:solidFill>
                <a:latin typeface="Calibri"/>
                <a:ea typeface="Calibri"/>
                <a:cs typeface="Calibri"/>
                <a:sym typeface="Calibri"/>
              </a:rPr>
              <a:t> </a:t>
            </a:r>
          </a:p>
          <a:p>
            <a:pPr marL="228600" marR="0" lvl="0" indent="-228600" algn="l" rtl="0">
              <a:lnSpc>
                <a:spcPct val="80000"/>
              </a:lnSpc>
              <a:spcBef>
                <a:spcPts val="1000"/>
              </a:spcBef>
              <a:spcAft>
                <a:spcPts val="0"/>
              </a:spcAft>
              <a:buClr>
                <a:schemeClr val="dk1"/>
              </a:buClr>
              <a:buSzPct val="99615"/>
              <a:buFont typeface="Arial"/>
              <a:buChar char="•"/>
            </a:pPr>
            <a:r>
              <a:rPr lang="en-US" sz="2590" b="0" i="1" u="none" strike="noStrike" cap="none">
                <a:solidFill>
                  <a:schemeClr val="dk1"/>
                </a:solidFill>
                <a:latin typeface="Calibri"/>
                <a:ea typeface="Calibri"/>
                <a:cs typeface="Calibri"/>
                <a:sym typeface="Calibri"/>
              </a:rPr>
              <a:t>Board Liaison: Leslie Easterwood</a:t>
            </a:r>
            <a:br>
              <a:rPr lang="en-US" sz="2590" b="0" i="1" u="none" strike="noStrike" cap="none">
                <a:solidFill>
                  <a:schemeClr val="dk1"/>
                </a:solidFill>
                <a:latin typeface="Calibri"/>
                <a:ea typeface="Calibri"/>
                <a:cs typeface="Calibri"/>
                <a:sym typeface="Calibri"/>
              </a:rPr>
            </a:br>
            <a:r>
              <a:rPr lang="en-US" sz="2590" b="0" i="1" u="none" strike="noStrike" cap="none">
                <a:solidFill>
                  <a:schemeClr val="dk1"/>
                </a:solidFill>
                <a:latin typeface="Calibri"/>
                <a:ea typeface="Calibri"/>
                <a:cs typeface="Calibri"/>
                <a:sym typeface="Calibri"/>
              </a:rPr>
              <a:t>Staff Liaisons: Keith Kleine and Bailey McCallum</a:t>
            </a:r>
          </a:p>
          <a:p>
            <a:pPr marL="228600" marR="0" lvl="0" indent="-228600" algn="l" rtl="0">
              <a:lnSpc>
                <a:spcPct val="80000"/>
              </a:lnSpc>
              <a:spcBef>
                <a:spcPts val="1000"/>
              </a:spcBef>
              <a:buClr>
                <a:schemeClr val="dk1"/>
              </a:buClr>
              <a:buSzPct val="99615"/>
              <a:buFont typeface="Arial"/>
              <a:buNone/>
            </a:pPr>
            <a:endParaRPr sz="2590" b="0" i="0" u="none" strike="noStrike" cap="none">
              <a:solidFill>
                <a:schemeClr val="dk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Shape 219"/>
          <p:cNvSpPr txBox="1">
            <a:spLocks noGrp="1"/>
          </p:cNvSpPr>
          <p:nvPr>
            <p:ph type="title"/>
          </p:nvPr>
        </p:nvSpPr>
        <p:spPr>
          <a:xfrm>
            <a:off x="838200" y="365125"/>
            <a:ext cx="10515600" cy="1325700"/>
          </a:xfrm>
          <a:prstGeom prst="rect">
            <a:avLst/>
          </a:prstGeom>
        </p:spPr>
        <p:txBody>
          <a:bodyPr lIns="91425" tIns="91425" rIns="91425" bIns="91425" anchor="ctr" anchorCtr="0">
            <a:noAutofit/>
          </a:bodyPr>
          <a:lstStyle/>
          <a:p>
            <a:pPr lvl="0">
              <a:spcBef>
                <a:spcPts val="0"/>
              </a:spcBef>
              <a:buNone/>
            </a:pPr>
            <a:r>
              <a:rPr lang="en-US"/>
              <a:t>Infectious Disease Committee - Activities and Responsibilities</a:t>
            </a:r>
          </a:p>
        </p:txBody>
      </p:sp>
      <p:sp>
        <p:nvSpPr>
          <p:cNvPr id="220" name="Shape 220"/>
          <p:cNvSpPr txBox="1">
            <a:spLocks noGrp="1"/>
          </p:cNvSpPr>
          <p:nvPr>
            <p:ph type="body" idx="1"/>
          </p:nvPr>
        </p:nvSpPr>
        <p:spPr>
          <a:xfrm>
            <a:off x="838200" y="1825625"/>
            <a:ext cx="10515600" cy="4351200"/>
          </a:xfrm>
          <a:prstGeom prst="rect">
            <a:avLst/>
          </a:prstGeom>
        </p:spPr>
        <p:txBody>
          <a:bodyPr lIns="91425" tIns="91425" rIns="91425" bIns="91425" anchor="t" anchorCtr="0">
            <a:noAutofit/>
          </a:bodyPr>
          <a:lstStyle/>
          <a:p>
            <a:pPr lvl="0">
              <a:spcBef>
                <a:spcPts val="0"/>
              </a:spcBef>
              <a:buClr>
                <a:schemeClr val="dk1"/>
              </a:buClr>
              <a:buSzPct val="61111"/>
              <a:buFont typeface="Arial"/>
              <a:buNone/>
            </a:pPr>
            <a:r>
              <a:rPr lang="en-US" sz="1800">
                <a:highlight>
                  <a:srgbClr val="FFFFFF"/>
                </a:highlight>
                <a:latin typeface="Cambria"/>
                <a:ea typeface="Cambria"/>
                <a:cs typeface="Cambria"/>
                <a:sym typeface="Cambria"/>
              </a:rPr>
              <a:t>Participate in a minimum of three conference calls a year and one face-to-face meeting held at the annual convention.</a:t>
            </a:r>
          </a:p>
          <a:p>
            <a:pPr lvl="0">
              <a:spcBef>
                <a:spcPts val="0"/>
              </a:spcBef>
              <a:buClr>
                <a:schemeClr val="dk1"/>
              </a:buClr>
              <a:buSzPct val="61111"/>
              <a:buFont typeface="Arial"/>
              <a:buNone/>
            </a:pPr>
            <a:r>
              <a:rPr lang="en-US" sz="1800">
                <a:highlight>
                  <a:srgbClr val="FFFFFF"/>
                </a:highlight>
                <a:latin typeface="Cambria"/>
                <a:ea typeface="Cambria"/>
                <a:cs typeface="Cambria"/>
                <a:sym typeface="Cambria"/>
              </a:rPr>
              <a:t>Currently, there are three subcommittees:  Equine Disease Communication Center, Guidelines, and Biosecurity.  Others formed on an as needed basis.</a:t>
            </a:r>
          </a:p>
          <a:p>
            <a:pPr lvl="0">
              <a:spcBef>
                <a:spcPts val="0"/>
              </a:spcBef>
              <a:buNone/>
            </a:pPr>
            <a:r>
              <a:rPr lang="en-US" sz="1800">
                <a:latin typeface="Cambria"/>
                <a:ea typeface="Cambria"/>
                <a:cs typeface="Cambria"/>
                <a:sym typeface="Cambria"/>
              </a:rPr>
              <a:t>Members of this committee provide expertise to both the AAEP and the Equine Disease Communication Center relative to web site content and current infectious disease and biosecurity related guidelines for members and the horse industry.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Shape 225"/>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Infectious Disease Committee</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Members:</a:t>
            </a:r>
          </a:p>
        </p:txBody>
      </p:sp>
      <p:graphicFrame>
        <p:nvGraphicFramePr>
          <p:cNvPr id="226" name="Shape 226"/>
          <p:cNvGraphicFramePr/>
          <p:nvPr/>
        </p:nvGraphicFramePr>
        <p:xfrm>
          <a:off x="838200" y="1825625"/>
          <a:ext cx="3000000" cy="3000000"/>
        </p:xfrm>
        <a:graphic>
          <a:graphicData uri="http://schemas.openxmlformats.org/drawingml/2006/table">
            <a:tbl>
              <a:tblPr firstRow="1" bandRow="1">
                <a:noFill/>
                <a:tableStyleId>{026446A4-0211-45F9-8A7E-20E9D6FB9FBF}</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50">
                <a:tc>
                  <a:txBody>
                    <a:bodyPr/>
                    <a:lstStyle/>
                    <a:p>
                      <a:pPr marL="0" marR="0" lvl="0" indent="0" algn="l" rtl="0">
                        <a:spcBef>
                          <a:spcPts val="0"/>
                        </a:spcBef>
                        <a:buSzPct val="25000"/>
                        <a:buNone/>
                      </a:pPr>
                      <a:r>
                        <a:rPr lang="en-US" sz="1800"/>
                        <a:t>2018</a:t>
                      </a:r>
                    </a:p>
                  </a:txBody>
                  <a:tcPr marL="91450" marR="91450" marT="45725" marB="45725"/>
                </a:tc>
                <a:tc>
                  <a:txBody>
                    <a:bodyPr/>
                    <a:lstStyle/>
                    <a:p>
                      <a:pPr marL="0" marR="0" lvl="0" indent="0" algn="l" rtl="0">
                        <a:spcBef>
                          <a:spcPts val="0"/>
                        </a:spcBef>
                        <a:buSzPct val="25000"/>
                        <a:buNone/>
                      </a:pPr>
                      <a:r>
                        <a:rPr lang="en-US" sz="1800"/>
                        <a:t>2019</a:t>
                      </a:r>
                    </a:p>
                  </a:txBody>
                  <a:tcPr marL="91450" marR="91450" marT="45725" marB="45725"/>
                </a:tc>
                <a:tc>
                  <a:txBody>
                    <a:bodyPr/>
                    <a:lstStyle/>
                    <a:p>
                      <a:pPr marL="0" marR="0" lvl="0" indent="0" algn="l" rtl="0">
                        <a:spcBef>
                          <a:spcPts val="0"/>
                        </a:spcBef>
                        <a:buSzPct val="25000"/>
                        <a:buNone/>
                      </a:pPr>
                      <a:r>
                        <a:rPr lang="en-US" sz="1800"/>
                        <a:t>2020</a:t>
                      </a: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1800"/>
                        <a:t>Stephanie Brault</a:t>
                      </a:r>
                      <a:br>
                        <a:rPr lang="en-US" sz="1800"/>
                      </a:br>
                      <a:r>
                        <a:rPr lang="en-US" sz="1800"/>
                        <a:t>Ben Buchanan</a:t>
                      </a:r>
                      <a:br>
                        <a:rPr lang="en-US" sz="1800"/>
                      </a:br>
                      <a:r>
                        <a:rPr lang="en-US" sz="1800"/>
                        <a:t>Ryan Ferris</a:t>
                      </a:r>
                      <a:br>
                        <a:rPr lang="en-US" sz="1800"/>
                      </a:br>
                      <a:r>
                        <a:rPr lang="en-US" sz="1800"/>
                        <a:t>Martha Mallicote</a:t>
                      </a:r>
                      <a:br>
                        <a:rPr lang="en-US" sz="1800"/>
                      </a:br>
                      <a:r>
                        <a:rPr lang="en-US" sz="1800"/>
                        <a:t>Linda Mittel</a:t>
                      </a:r>
                      <a:br>
                        <a:rPr lang="en-US" sz="1800"/>
                      </a:br>
                      <a:r>
                        <a:rPr lang="en-US" sz="1800"/>
                        <a:t>Peter Morresey</a:t>
                      </a:r>
                      <a:br>
                        <a:rPr lang="en-US" sz="1800"/>
                      </a:br>
                      <a:r>
                        <a:rPr lang="en-US" sz="1800"/>
                        <a:t>Kerry Pride</a:t>
                      </a:r>
                      <a:br>
                        <a:rPr lang="en-US" sz="1800"/>
                      </a:br>
                      <a:r>
                        <a:rPr lang="en-US" sz="1800"/>
                        <a:t>Grant Rezabek</a:t>
                      </a:r>
                    </a:p>
                  </a:txBody>
                  <a:tcPr marL="91450" marR="91450" marT="45725" marB="45725"/>
                </a:tc>
                <a:tc>
                  <a:txBody>
                    <a:bodyPr/>
                    <a:lstStyle/>
                    <a:p>
                      <a:pPr marL="0" marR="0" lvl="0" indent="0" algn="l" rtl="0">
                        <a:spcBef>
                          <a:spcPts val="0"/>
                        </a:spcBef>
                        <a:buSzPct val="25000"/>
                        <a:buNone/>
                      </a:pPr>
                      <a:r>
                        <a:rPr lang="en-US" sz="1800"/>
                        <a:t>Lane Easter</a:t>
                      </a:r>
                      <a:br>
                        <a:rPr lang="en-US" sz="1800"/>
                      </a:br>
                      <a:r>
                        <a:rPr lang="en-US" sz="1800"/>
                        <a:t>Katie Flynn</a:t>
                      </a:r>
                      <a:br>
                        <a:rPr lang="en-US" sz="1800"/>
                      </a:br>
                      <a:r>
                        <a:rPr lang="en-US" sz="1800"/>
                        <a:t>Barbara Jones</a:t>
                      </a:r>
                      <a:br>
                        <a:rPr lang="en-US" sz="1800"/>
                      </a:br>
                      <a:r>
                        <a:rPr lang="en-US" sz="1800"/>
                        <a:t>Bob Mealey</a:t>
                      </a:r>
                      <a:br>
                        <a:rPr lang="en-US" sz="1800"/>
                      </a:br>
                      <a:r>
                        <a:rPr lang="en-US" sz="1800"/>
                        <a:t>Tracy Norman</a:t>
                      </a:r>
                      <a:br>
                        <a:rPr lang="en-US" sz="1800"/>
                      </a:br>
                      <a:r>
                        <a:rPr lang="en-US" sz="1800"/>
                        <a:t>Angela Pelzel-McCluskey</a:t>
                      </a:r>
                      <a:br>
                        <a:rPr lang="en-US" sz="1800"/>
                      </a:br>
                      <a:r>
                        <a:rPr lang="en-US" sz="1800"/>
                        <a:t>Ashley Whitehead</a:t>
                      </a:r>
                    </a:p>
                  </a:txBody>
                  <a:tcPr marL="91450" marR="91450" marT="45725" marB="45725"/>
                </a:tc>
                <a:tc>
                  <a:txBody>
                    <a:bodyPr/>
                    <a:lstStyle/>
                    <a:p>
                      <a:pPr marL="0" marR="0" lvl="0" indent="0" algn="l" rtl="0">
                        <a:spcBef>
                          <a:spcPts val="0"/>
                        </a:spcBef>
                        <a:buSzPct val="25000"/>
                        <a:buNone/>
                      </a:pPr>
                      <a:r>
                        <a:rPr lang="en-US" sz="1800"/>
                        <a:t>Laszlo Hunyadi</a:t>
                      </a:r>
                      <a:br>
                        <a:rPr lang="en-US" sz="1800"/>
                      </a:br>
                      <a:r>
                        <a:rPr lang="en-US" sz="1800"/>
                        <a:t>Kerby Weaver</a:t>
                      </a:r>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Nominating Committee</a:t>
            </a:r>
          </a:p>
        </p:txBody>
      </p:sp>
      <p:sp>
        <p:nvSpPr>
          <p:cNvPr id="232" name="Shape 232"/>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80000"/>
              </a:lnSpc>
              <a:spcBef>
                <a:spcPts val="0"/>
              </a:spcBef>
              <a:spcAft>
                <a:spcPts val="0"/>
              </a:spcAft>
              <a:buClr>
                <a:schemeClr val="dk1"/>
              </a:buClr>
              <a:buSzPct val="100000"/>
              <a:buFont typeface="Arial"/>
              <a:buChar char="•"/>
            </a:pPr>
            <a:r>
              <a:rPr lang="en-US"/>
              <a:t>Goal: </a:t>
            </a:r>
            <a:r>
              <a:rPr lang="en-US" sz="2800" b="0" i="0" u="none" strike="noStrike" cap="none">
                <a:solidFill>
                  <a:schemeClr val="dk1"/>
                </a:solidFill>
                <a:latin typeface="Calibri"/>
                <a:ea typeface="Calibri"/>
                <a:cs typeface="Calibri"/>
                <a:sym typeface="Calibri"/>
              </a:rPr>
              <a:t>To oversee elections of board members; m</a:t>
            </a:r>
            <a:r>
              <a:rPr lang="en-US"/>
              <a:t>ake recommendations on incoming officer appointments,</a:t>
            </a:r>
            <a:r>
              <a:rPr lang="en-US" sz="2800" b="0" i="0" u="none" strike="noStrike" cap="none">
                <a:solidFill>
                  <a:schemeClr val="dk1"/>
                </a:solidFill>
                <a:latin typeface="Calibri"/>
                <a:ea typeface="Calibri"/>
                <a:cs typeface="Calibri"/>
                <a:sym typeface="Calibri"/>
              </a:rPr>
              <a:t> and provide input to the board on policy matters related to leadership in the association; and to see that leadership positions are filled on a fair and equitable basis with the best interest of the association in mind.</a:t>
            </a:r>
          </a:p>
          <a:p>
            <a:pPr marL="228600" marR="0" lvl="0" indent="-228600" algn="l" rtl="0">
              <a:lnSpc>
                <a:spcPct val="80000"/>
              </a:lnSpc>
              <a:spcBef>
                <a:spcPts val="0"/>
              </a:spcBef>
              <a:spcAft>
                <a:spcPts val="0"/>
              </a:spcAft>
              <a:buClr>
                <a:schemeClr val="dk1"/>
              </a:buClr>
              <a:buSzPct val="100000"/>
              <a:buFont typeface="Arial"/>
              <a:buChar char="•"/>
            </a:pPr>
            <a:r>
              <a:rPr lang="en-US"/>
              <a:t>This committee also makes recommendations to the board on all award nominees.</a:t>
            </a:r>
          </a:p>
          <a:p>
            <a:pPr marL="228600" marR="0" lvl="0" indent="-228600" algn="l" rtl="0">
              <a:lnSpc>
                <a:spcPct val="80000"/>
              </a:lnSpc>
              <a:spcBef>
                <a:spcPts val="1000"/>
              </a:spcBef>
              <a:buClr>
                <a:schemeClr val="dk1"/>
              </a:buClr>
              <a:buSzPct val="100000"/>
              <a:buFont typeface="Arial"/>
              <a:buChar char="•"/>
            </a:pPr>
            <a:r>
              <a:rPr lang="en-US" sz="2800" b="1" i="0" u="none" strike="noStrike" cap="none">
                <a:solidFill>
                  <a:schemeClr val="dk1"/>
                </a:solidFill>
                <a:latin typeface="Calibri"/>
                <a:ea typeface="Calibri"/>
                <a:cs typeface="Calibri"/>
                <a:sym typeface="Calibri"/>
              </a:rPr>
              <a:t>Kent Carter, 2017					</a:t>
            </a:r>
            <a:r>
              <a:rPr lang="en-US" i="1"/>
              <a:t>Board Liaison:  Kathleen Anderson</a:t>
            </a:r>
            <a:br>
              <a:rPr lang="en-US" sz="2800" b="0" i="0" u="none" strike="noStrike" cap="none">
                <a:solidFill>
                  <a:schemeClr val="dk1"/>
                </a:solidFill>
                <a:latin typeface="Calibri"/>
                <a:ea typeface="Calibri"/>
                <a:cs typeface="Calibri"/>
                <a:sym typeface="Calibri"/>
              </a:rPr>
            </a:br>
            <a:r>
              <a:rPr lang="en-US" sz="2800" b="0" i="0" u="none" strike="noStrike" cap="none">
                <a:solidFill>
                  <a:schemeClr val="dk1"/>
                </a:solidFill>
                <a:latin typeface="Calibri"/>
                <a:ea typeface="Calibri"/>
                <a:cs typeface="Calibri"/>
                <a:sym typeface="Calibri"/>
              </a:rPr>
              <a:t>(979) 272-3134						</a:t>
            </a:r>
            <a:r>
              <a:rPr lang="en-US" sz="2800" b="0" i="1" u="none" strike="noStrike" cap="none">
                <a:solidFill>
                  <a:schemeClr val="dk1"/>
                </a:solidFill>
                <a:latin typeface="Calibri"/>
                <a:ea typeface="Calibri"/>
                <a:cs typeface="Calibri"/>
                <a:sym typeface="Calibri"/>
              </a:rPr>
              <a:t>Staff </a:t>
            </a:r>
            <a:r>
              <a:rPr lang="en-US" i="1"/>
              <a:t>Liaison:  David Foley</a:t>
            </a:r>
            <a:br>
              <a:rPr lang="en-US" sz="2800" b="0" i="0" u="none" strike="noStrike" cap="none">
                <a:solidFill>
                  <a:schemeClr val="dk1"/>
                </a:solidFill>
                <a:latin typeface="Calibri"/>
                <a:ea typeface="Calibri"/>
                <a:cs typeface="Calibri"/>
                <a:sym typeface="Calibri"/>
              </a:rPr>
            </a:br>
            <a:r>
              <a:rPr lang="en-US" sz="2800" b="0" i="0" u="sng" strike="noStrike" cap="none">
                <a:solidFill>
                  <a:schemeClr val="hlink"/>
                </a:solidFill>
                <a:latin typeface="Calibri"/>
                <a:ea typeface="Calibri"/>
                <a:cs typeface="Calibri"/>
                <a:sym typeface="Calibri"/>
                <a:hlinkClick r:id="rId3"/>
              </a:rPr>
              <a:t>kcarter@cvm.tamu.edu</a:t>
            </a:r>
            <a:br>
              <a:rPr lang="en-US" sz="2800" b="0" i="0" u="none" strike="noStrike" cap="none">
                <a:solidFill>
                  <a:schemeClr val="dk1"/>
                </a:solidFill>
                <a:latin typeface="Calibri"/>
                <a:ea typeface="Calibri"/>
                <a:cs typeface="Calibri"/>
                <a:sym typeface="Calibri"/>
              </a:rPr>
            </a:br>
            <a:br>
              <a:rPr lang="en-US" sz="2800" b="0" i="0" u="none" strike="noStrike" cap="none">
                <a:solidFill>
                  <a:schemeClr val="dk1"/>
                </a:solidFill>
                <a:latin typeface="Calibri"/>
                <a:ea typeface="Calibri"/>
                <a:cs typeface="Calibri"/>
                <a:sym typeface="Calibri"/>
              </a:rPr>
            </a:br>
            <a:r>
              <a:rPr lang="en-US" sz="2800" b="0" i="0" u="none" strike="noStrike" cap="none">
                <a:solidFill>
                  <a:schemeClr val="dk1"/>
                </a:solidFill>
                <a:latin typeface="Calibri"/>
                <a:ea typeface="Calibri"/>
                <a:cs typeface="Calibri"/>
                <a:sym typeface="Calibri"/>
              </a:rP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Shape 237"/>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Nominating Committee</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Members:</a:t>
            </a:r>
          </a:p>
        </p:txBody>
      </p:sp>
      <p:graphicFrame>
        <p:nvGraphicFramePr>
          <p:cNvPr id="238" name="Shape 238"/>
          <p:cNvGraphicFramePr/>
          <p:nvPr/>
        </p:nvGraphicFramePr>
        <p:xfrm>
          <a:off x="838200" y="1825625"/>
          <a:ext cx="3000000" cy="3000000"/>
        </p:xfrm>
        <a:graphic>
          <a:graphicData uri="http://schemas.openxmlformats.org/drawingml/2006/table">
            <a:tbl>
              <a:tblPr firstRow="1" bandRow="1">
                <a:noFill/>
                <a:tableStyleId>{026446A4-0211-45F9-8A7E-20E9D6FB9FBF}</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50">
                <a:tc>
                  <a:txBody>
                    <a:bodyPr/>
                    <a:lstStyle/>
                    <a:p>
                      <a:pPr marL="0" marR="0" lvl="0" indent="0" algn="l" rtl="0">
                        <a:spcBef>
                          <a:spcPts val="0"/>
                        </a:spcBef>
                        <a:buSzPct val="25000"/>
                        <a:buNone/>
                      </a:pPr>
                      <a:r>
                        <a:rPr lang="en-US" sz="1800"/>
                        <a:t>2017</a:t>
                      </a:r>
                    </a:p>
                  </a:txBody>
                  <a:tcPr marL="91450" marR="91450" marT="45725" marB="45725"/>
                </a:tc>
                <a:tc>
                  <a:txBody>
                    <a:bodyPr/>
                    <a:lstStyle/>
                    <a:p>
                      <a:pPr marL="0" marR="0" lvl="0" indent="0" algn="l" rtl="0">
                        <a:spcBef>
                          <a:spcPts val="0"/>
                        </a:spcBef>
                        <a:buSzPct val="25000"/>
                        <a:buNone/>
                      </a:pPr>
                      <a:r>
                        <a:rPr lang="en-US" sz="1800"/>
                        <a:t>2018</a:t>
                      </a:r>
                    </a:p>
                  </a:txBody>
                  <a:tcPr marL="91450" marR="91450" marT="45725" marB="45725"/>
                </a:tc>
                <a:tc>
                  <a:txBody>
                    <a:bodyPr/>
                    <a:lstStyle/>
                    <a:p>
                      <a:pPr marL="0" marR="0" lvl="0" indent="0" algn="l" rtl="0">
                        <a:spcBef>
                          <a:spcPts val="0"/>
                        </a:spcBef>
                        <a:buSzPct val="25000"/>
                        <a:buNone/>
                      </a:pPr>
                      <a:r>
                        <a:rPr lang="en-US" sz="1800"/>
                        <a:t>2019</a:t>
                      </a: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1800"/>
                        <a:t>Jeff Blea</a:t>
                      </a:r>
                      <a:br>
                        <a:rPr lang="en-US" sz="1800"/>
                      </a:br>
                      <a:r>
                        <a:rPr lang="en-US" sz="1800"/>
                        <a:t>Rob Franklin</a:t>
                      </a:r>
                      <a:br>
                        <a:rPr lang="en-US" sz="1800"/>
                      </a:br>
                      <a:r>
                        <a:rPr lang="en-US" sz="1800"/>
                        <a:t>Wendy Vaala</a:t>
                      </a:r>
                    </a:p>
                  </a:txBody>
                  <a:tcPr marL="91450" marR="91450" marT="45725" marB="45725"/>
                </a:tc>
                <a:tc>
                  <a:txBody>
                    <a:bodyPr/>
                    <a:lstStyle/>
                    <a:p>
                      <a:pPr marL="0" marR="0" lvl="0" indent="0" algn="l" rtl="0">
                        <a:spcBef>
                          <a:spcPts val="0"/>
                        </a:spcBef>
                        <a:buSzPct val="25000"/>
                        <a:buNone/>
                      </a:pPr>
                      <a:r>
                        <a:rPr lang="en-US" sz="1800"/>
                        <a:t>Kent Carter</a:t>
                      </a:r>
                      <a:br>
                        <a:rPr lang="en-US" sz="1800"/>
                      </a:br>
                      <a:r>
                        <a:rPr lang="en-US" sz="1800"/>
                        <a:t>Carolyn Weinberg</a:t>
                      </a:r>
                    </a:p>
                  </a:txBody>
                  <a:tcPr marL="91450" marR="91450" marT="45725" marB="45725"/>
                </a:tc>
                <a:tc>
                  <a:txBody>
                    <a:bodyPr/>
                    <a:lstStyle/>
                    <a:p>
                      <a:pPr marL="0" marR="0" lvl="0" indent="0" algn="l" rtl="0">
                        <a:spcBef>
                          <a:spcPts val="0"/>
                        </a:spcBef>
                        <a:buSzPct val="25000"/>
                        <a:buNone/>
                      </a:pPr>
                      <a:r>
                        <a:rPr lang="en-US" sz="1800"/>
                        <a:t>Kathleen Anderson</a:t>
                      </a:r>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President's Advisory Council</a:t>
            </a:r>
            <a:br>
              <a:rPr lang="en-US" sz="4400" b="1" i="0" u="none" strike="noStrike" cap="none">
                <a:solidFill>
                  <a:schemeClr val="dk1"/>
                </a:solidFill>
                <a:latin typeface="Calibri"/>
                <a:ea typeface="Calibri"/>
                <a:cs typeface="Calibri"/>
                <a:sym typeface="Calibri"/>
              </a:rPr>
            </a:br>
            <a:endParaRPr lang="en-US" sz="4400" b="1" i="0" u="none" strike="noStrike" cap="none">
              <a:solidFill>
                <a:schemeClr val="dk1"/>
              </a:solidFill>
              <a:latin typeface="Calibri"/>
              <a:ea typeface="Calibri"/>
              <a:cs typeface="Calibri"/>
              <a:sym typeface="Calibri"/>
            </a:endParaRPr>
          </a:p>
        </p:txBody>
      </p:sp>
      <p:sp>
        <p:nvSpPr>
          <p:cNvPr id="244" name="Shape 244"/>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chemeClr val="dk1"/>
              </a:buClr>
              <a:buSzPct val="100000"/>
              <a:buFont typeface="Arial"/>
              <a:buChar char="•"/>
            </a:pPr>
            <a:r>
              <a:rPr lang="en-US"/>
              <a:t>Goal: </a:t>
            </a:r>
            <a:r>
              <a:rPr lang="en-US" sz="2800" b="0" i="0" u="none" strike="noStrike" cap="none">
                <a:solidFill>
                  <a:schemeClr val="dk1"/>
                </a:solidFill>
                <a:latin typeface="Calibri"/>
                <a:ea typeface="Calibri"/>
                <a:cs typeface="Calibri"/>
                <a:sym typeface="Calibri"/>
              </a:rPr>
              <a:t>To serve as a resource for the president and provide historical perspective for the leadership.</a:t>
            </a:r>
          </a:p>
          <a:p>
            <a:pPr marL="228600" marR="0" lvl="0" indent="-228600" algn="l" rtl="0">
              <a:lnSpc>
                <a:spcPct val="90000"/>
              </a:lnSpc>
              <a:spcBef>
                <a:spcPts val="1000"/>
              </a:spcBef>
              <a:buClr>
                <a:schemeClr val="dk1"/>
              </a:buClr>
              <a:buSzPct val="100000"/>
              <a:buFont typeface="Arial"/>
              <a:buChar char="•"/>
            </a:pPr>
            <a:r>
              <a:rPr lang="en-US" sz="2800" b="1" i="0" u="none" strike="noStrike" cap="none">
                <a:solidFill>
                  <a:schemeClr val="dk1"/>
                </a:solidFill>
                <a:latin typeface="Calibri"/>
                <a:ea typeface="Calibri"/>
                <a:cs typeface="Calibri"/>
                <a:sym typeface="Calibri"/>
              </a:rPr>
              <a:t>Kathleen Anderson, Chair and Board Liaison, 2017</a:t>
            </a:r>
            <a:br>
              <a:rPr lang="en-US" sz="2800" b="0" i="0" u="none" strike="noStrike" cap="none">
                <a:solidFill>
                  <a:schemeClr val="dk1"/>
                </a:solidFill>
                <a:latin typeface="Calibri"/>
                <a:ea typeface="Calibri"/>
                <a:cs typeface="Calibri"/>
                <a:sym typeface="Calibri"/>
              </a:rPr>
            </a:br>
            <a:r>
              <a:rPr lang="en-US" sz="2800" b="0" i="0" u="none" strike="noStrike" cap="none">
                <a:solidFill>
                  <a:schemeClr val="dk1"/>
                </a:solidFill>
                <a:latin typeface="Calibri"/>
                <a:ea typeface="Calibri"/>
                <a:cs typeface="Calibri"/>
                <a:sym typeface="Calibri"/>
              </a:rPr>
              <a:t>(410) 392-6646</a:t>
            </a:r>
            <a:br>
              <a:rPr lang="en-US" sz="2800" b="0" i="0" u="none" strike="noStrike" cap="none">
                <a:solidFill>
                  <a:schemeClr val="dk1"/>
                </a:solidFill>
                <a:latin typeface="Calibri"/>
                <a:ea typeface="Calibri"/>
                <a:cs typeface="Calibri"/>
                <a:sym typeface="Calibri"/>
              </a:rPr>
            </a:br>
            <a:r>
              <a:rPr lang="en-US" sz="2800" b="0" i="0" u="sng" strike="noStrike" cap="none">
                <a:solidFill>
                  <a:schemeClr val="hlink"/>
                </a:solidFill>
                <a:latin typeface="Calibri"/>
                <a:ea typeface="Calibri"/>
                <a:cs typeface="Calibri"/>
                <a:sym typeface="Calibri"/>
                <a:hlinkClick r:id="rId3"/>
              </a:rPr>
              <a:t>kandersondvm@equinevetcare.com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Shape 249"/>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3959" b="1" i="0" u="none" strike="noStrike" cap="none">
                <a:solidFill>
                  <a:schemeClr val="dk1"/>
                </a:solidFill>
                <a:latin typeface="Calibri"/>
                <a:ea typeface="Calibri"/>
                <a:cs typeface="Calibri"/>
                <a:sym typeface="Calibri"/>
              </a:rPr>
              <a:t>President's Advisory Council</a:t>
            </a:r>
            <a:br>
              <a:rPr lang="en-US" sz="3959" b="1" i="0" u="none" strike="noStrike" cap="none">
                <a:solidFill>
                  <a:schemeClr val="dk1"/>
                </a:solidFill>
                <a:latin typeface="Calibri"/>
                <a:ea typeface="Calibri"/>
                <a:cs typeface="Calibri"/>
                <a:sym typeface="Calibri"/>
              </a:rPr>
            </a:br>
            <a:r>
              <a:rPr lang="en-US" sz="3959" b="1" i="0" u="none" strike="noStrike" cap="none">
                <a:solidFill>
                  <a:schemeClr val="dk1"/>
                </a:solidFill>
                <a:latin typeface="Calibri"/>
                <a:ea typeface="Calibri"/>
                <a:cs typeface="Calibri"/>
                <a:sym typeface="Calibri"/>
              </a:rPr>
              <a:t>Members:</a:t>
            </a:r>
            <a:br>
              <a:rPr lang="en-US" sz="3959" b="1" i="0" u="none" strike="noStrike" cap="none">
                <a:solidFill>
                  <a:schemeClr val="dk1"/>
                </a:solidFill>
                <a:latin typeface="Calibri"/>
                <a:ea typeface="Calibri"/>
                <a:cs typeface="Calibri"/>
                <a:sym typeface="Calibri"/>
              </a:rPr>
            </a:br>
            <a:endParaRPr lang="en-US" sz="3959" b="1" i="0" u="none" strike="noStrike" cap="none">
              <a:solidFill>
                <a:schemeClr val="dk1"/>
              </a:solidFill>
              <a:latin typeface="Calibri"/>
              <a:ea typeface="Calibri"/>
              <a:cs typeface="Calibri"/>
              <a:sym typeface="Calibri"/>
            </a:endParaRPr>
          </a:p>
        </p:txBody>
      </p:sp>
      <p:graphicFrame>
        <p:nvGraphicFramePr>
          <p:cNvPr id="250" name="Shape 250"/>
          <p:cNvGraphicFramePr/>
          <p:nvPr/>
        </p:nvGraphicFramePr>
        <p:xfrm>
          <a:off x="838200" y="1825625"/>
          <a:ext cx="3000000" cy="3000000"/>
        </p:xfrm>
        <a:graphic>
          <a:graphicData uri="http://schemas.openxmlformats.org/drawingml/2006/table">
            <a:tbl>
              <a:tblPr firstRow="1" bandRow="1">
                <a:noFill/>
                <a:tableStyleId>{026446A4-0211-45F9-8A7E-20E9D6FB9FBF}</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50">
                <a:tc>
                  <a:txBody>
                    <a:bodyPr/>
                    <a:lstStyle/>
                    <a:p>
                      <a:pPr marL="0" marR="0" lvl="0" indent="0" algn="l" rtl="0">
                        <a:spcBef>
                          <a:spcPts val="0"/>
                        </a:spcBef>
                        <a:buSzPct val="25000"/>
                        <a:buNone/>
                      </a:pPr>
                      <a:r>
                        <a:rPr lang="en-US" sz="1800"/>
                        <a:t>Rick M. Arthur</a:t>
                      </a:r>
                      <a:br>
                        <a:rPr lang="en-US" sz="1800"/>
                      </a:br>
                      <a:r>
                        <a:rPr lang="en-US" sz="1800"/>
                        <a:t>G. Marvin Beeman</a:t>
                      </a:r>
                      <a:br>
                        <a:rPr lang="en-US" sz="1800"/>
                      </a:br>
                      <a:r>
                        <a:rPr lang="en-US" sz="1800"/>
                        <a:t>Jerry B. Black</a:t>
                      </a:r>
                      <a:br>
                        <a:rPr lang="en-US" sz="1800"/>
                      </a:br>
                      <a:r>
                        <a:rPr lang="en-US" sz="1800"/>
                        <a:t>Jeff A. Blea</a:t>
                      </a:r>
                      <a:br>
                        <a:rPr lang="en-US" sz="1800"/>
                      </a:br>
                      <a:r>
                        <a:rPr lang="en-US" sz="1800"/>
                        <a:t>Larry R. Bramlage</a:t>
                      </a:r>
                      <a:br>
                        <a:rPr lang="en-US" sz="1800"/>
                      </a:br>
                      <a:r>
                        <a:rPr lang="en-US" sz="1800"/>
                        <a:t>Bernard F. Brennan</a:t>
                      </a:r>
                      <a:br>
                        <a:rPr lang="en-US" sz="1800"/>
                      </a:br>
                      <a:r>
                        <a:rPr lang="en-US" sz="1800"/>
                        <a:t>Thomas D. Brokken</a:t>
                      </a:r>
                      <a:br>
                        <a:rPr lang="en-US" sz="1800"/>
                      </a:br>
                      <a:r>
                        <a:rPr lang="en-US" sz="1800"/>
                        <a:t>Kent Carter</a:t>
                      </a:r>
                      <a:br>
                        <a:rPr lang="en-US" sz="1800"/>
                      </a:br>
                      <a:r>
                        <a:rPr lang="en-US" sz="1800"/>
                        <a:t>James R. Coffman</a:t>
                      </a:r>
                      <a:br>
                        <a:rPr lang="en-US" sz="1800"/>
                      </a:br>
                      <a:r>
                        <a:rPr lang="en-US" sz="1800"/>
                        <a:t>Robert W. Copelan</a:t>
                      </a:r>
                      <a:br>
                        <a:rPr lang="en-US" sz="1800"/>
                      </a:br>
                      <a:r>
                        <a:rPr lang="en-US" sz="1800"/>
                        <a:t>Douglas G. Corey</a:t>
                      </a:r>
                    </a:p>
                  </a:txBody>
                  <a:tcPr marL="91450" marR="91450" marT="45725" marB="45725"/>
                </a:tc>
                <a:tc>
                  <a:txBody>
                    <a:bodyPr/>
                    <a:lstStyle/>
                    <a:p>
                      <a:pPr marL="0" marR="0" lvl="0" indent="0" algn="l" rtl="0">
                        <a:spcBef>
                          <a:spcPts val="0"/>
                        </a:spcBef>
                        <a:buSzPct val="25000"/>
                        <a:buNone/>
                      </a:pPr>
                      <a:r>
                        <a:rPr lang="en-US" sz="1800"/>
                        <a:t>Ann E. Dwyer</a:t>
                      </a:r>
                      <a:br>
                        <a:rPr lang="en-US" sz="1800"/>
                      </a:br>
                      <a:r>
                        <a:rPr lang="en-US" sz="1800"/>
                        <a:t>Daniel V. Flynn</a:t>
                      </a:r>
                      <a:br>
                        <a:rPr lang="en-US" sz="1800"/>
                      </a:br>
                      <a:r>
                        <a:rPr lang="en-US" sz="1800"/>
                        <a:t>Benjamin Franklin, Jr.</a:t>
                      </a:r>
                      <a:br>
                        <a:rPr lang="en-US" sz="1800"/>
                      </a:br>
                      <a:r>
                        <a:rPr lang="en-US" sz="1800"/>
                        <a:t>Eleanor M. Green</a:t>
                      </a:r>
                      <a:br>
                        <a:rPr lang="en-US" sz="1800"/>
                      </a:br>
                      <a:r>
                        <a:rPr lang="en-US" sz="1800"/>
                        <a:t>Peter F. Haynes</a:t>
                      </a:r>
                      <a:br>
                        <a:rPr lang="en-US" sz="1800"/>
                      </a:br>
                      <a:r>
                        <a:rPr lang="en-US" sz="1800"/>
                        <a:t>J. Clyde Johnson</a:t>
                      </a:r>
                      <a:br>
                        <a:rPr lang="en-US" sz="1800"/>
                      </a:br>
                      <a:r>
                        <a:rPr lang="en-US" sz="1800"/>
                        <a:t>A. Gary Lavin</a:t>
                      </a:r>
                    </a:p>
                    <a:p>
                      <a:pPr marL="0" marR="0" lvl="0" indent="0" algn="l" rtl="0">
                        <a:spcBef>
                          <a:spcPts val="0"/>
                        </a:spcBef>
                        <a:buSzPct val="25000"/>
                        <a:buNone/>
                      </a:pPr>
                      <a:r>
                        <a:rPr lang="en-US" sz="1800"/>
                        <a:t>Thomas R. Lenz</a:t>
                      </a:r>
                      <a:br>
                        <a:rPr lang="en-US" sz="1800"/>
                      </a:br>
                      <a:r>
                        <a:rPr lang="en-US" sz="1800"/>
                        <a:t>Robert D. Lewis</a:t>
                      </a:r>
                      <a:br>
                        <a:rPr lang="en-US" sz="1800"/>
                      </a:br>
                      <a:r>
                        <a:rPr lang="en-US" sz="1800"/>
                        <a:t>William R. McGee</a:t>
                      </a:r>
                      <a:br>
                        <a:rPr lang="en-US" sz="1800"/>
                      </a:br>
                      <a:r>
                        <a:rPr lang="en-US" sz="1800"/>
                        <a:t>C. Wayne McIlwraith</a:t>
                      </a:r>
                    </a:p>
                  </a:txBody>
                  <a:tcPr marL="91450" marR="91450" marT="45725" marB="45725"/>
                </a:tc>
                <a:tc>
                  <a:txBody>
                    <a:bodyPr/>
                    <a:lstStyle/>
                    <a:p>
                      <a:pPr marL="0" marR="0" lvl="0" indent="0" algn="l" rtl="0">
                        <a:spcBef>
                          <a:spcPts val="0"/>
                        </a:spcBef>
                        <a:buSzPct val="25000"/>
                        <a:buNone/>
                      </a:pPr>
                      <a:r>
                        <a:rPr lang="en-US" sz="1800"/>
                        <a:t>John S. Mitchell</a:t>
                      </a:r>
                      <a:br>
                        <a:rPr lang="en-US" sz="1800"/>
                      </a:br>
                      <a:r>
                        <a:rPr lang="en-US" sz="1800"/>
                        <a:t>William A. Moyer</a:t>
                      </a:r>
                      <a:br>
                        <a:rPr lang="en-US" sz="1800"/>
                      </a:br>
                      <a:r>
                        <a:rPr lang="en-US" sz="1800"/>
                        <a:t>Gary L. Norwood</a:t>
                      </a:r>
                      <a:br>
                        <a:rPr lang="en-US" sz="1800"/>
                      </a:br>
                      <a:r>
                        <a:rPr lang="en-US" sz="1800"/>
                        <a:t>Scott E. Palmer</a:t>
                      </a:r>
                      <a:br>
                        <a:rPr lang="en-US" sz="1800"/>
                      </a:br>
                      <a:r>
                        <a:rPr lang="en-US" sz="1800"/>
                        <a:t>Richard J. Sheehan</a:t>
                      </a:r>
                      <a:br>
                        <a:rPr lang="en-US" sz="1800"/>
                      </a:br>
                      <a:r>
                        <a:rPr lang="en-US" sz="1800"/>
                        <a:t>Terry D. Swanson</a:t>
                      </a:r>
                      <a:br>
                        <a:rPr lang="en-US" sz="1800"/>
                      </a:br>
                      <a:r>
                        <a:rPr lang="en-US" sz="1800"/>
                        <a:t>M.B. Teigland</a:t>
                      </a:r>
                      <a:br>
                        <a:rPr lang="en-US" sz="1800"/>
                      </a:br>
                      <a:r>
                        <a:rPr lang="en-US" sz="1800"/>
                        <a:t>Charles D. Vail</a:t>
                      </a:r>
                      <a:br>
                        <a:rPr lang="en-US" sz="1800"/>
                      </a:br>
                      <a:r>
                        <a:rPr lang="en-US" sz="1800"/>
                        <a:t>John T. Vaughan</a:t>
                      </a:r>
                      <a:br>
                        <a:rPr lang="en-US" sz="1800"/>
                      </a:br>
                      <a:r>
                        <a:rPr lang="en-US" sz="1800"/>
                        <a:t>Harry W. Werner</a:t>
                      </a:r>
                      <a:br>
                        <a:rPr lang="en-US" sz="1800"/>
                      </a:br>
                      <a:r>
                        <a:rPr lang="en-US" sz="1800"/>
                        <a:t>Nathaniel A. White, II</a:t>
                      </a:r>
                    </a:p>
                  </a:txBody>
                  <a:tcPr marL="91450" marR="91450" marT="45725" marB="45725"/>
                </a:tc>
                <a:extLst>
                  <a:ext uri="{0D108BD9-81ED-4DB2-BD59-A6C34878D82A}">
                    <a16:rowId xmlns:a16="http://schemas.microsoft.com/office/drawing/2014/main" val="1000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838200" y="136525"/>
            <a:ext cx="10515600" cy="13257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Professional Conduct &amp; Ethics Committee</a:t>
            </a:r>
          </a:p>
        </p:txBody>
      </p:sp>
      <p:sp>
        <p:nvSpPr>
          <p:cNvPr id="256" name="Shape 256"/>
          <p:cNvSpPr txBox="1">
            <a:spLocks noGrp="1"/>
          </p:cNvSpPr>
          <p:nvPr>
            <p:ph type="body" idx="1"/>
          </p:nvPr>
        </p:nvSpPr>
        <p:spPr>
          <a:xfrm>
            <a:off x="838200" y="1462224"/>
            <a:ext cx="10515600" cy="5395800"/>
          </a:xfrm>
          <a:prstGeom prst="rect">
            <a:avLst/>
          </a:prstGeom>
          <a:noFill/>
          <a:ln>
            <a:noFill/>
          </a:ln>
        </p:spPr>
        <p:txBody>
          <a:bodyPr lIns="91425" tIns="45700" rIns="91425" bIns="45700" anchor="t" anchorCtr="0">
            <a:noAutofit/>
          </a:bodyPr>
          <a:lstStyle/>
          <a:p>
            <a:pPr marL="228600" marR="0" lvl="0" indent="-228600" algn="l" rtl="0">
              <a:lnSpc>
                <a:spcPct val="80000"/>
              </a:lnSpc>
              <a:spcBef>
                <a:spcPts val="0"/>
              </a:spcBef>
              <a:spcAft>
                <a:spcPts val="0"/>
              </a:spcAft>
              <a:buClr>
                <a:schemeClr val="dk1"/>
              </a:buClr>
              <a:buSzPct val="100000"/>
              <a:buFont typeface="Arial"/>
              <a:buChar char="•"/>
            </a:pPr>
            <a:r>
              <a:rPr lang="en-US"/>
              <a:t>Goal: </a:t>
            </a:r>
            <a:r>
              <a:rPr lang="en-US" sz="2800" b="0" i="0" u="none" strike="noStrike" cap="none">
                <a:solidFill>
                  <a:schemeClr val="dk1"/>
                </a:solidFill>
                <a:latin typeface="Calibri"/>
                <a:ea typeface="Calibri"/>
                <a:cs typeface="Calibri"/>
                <a:sym typeface="Calibri"/>
              </a:rPr>
              <a:t>To review and analyze ethical issues facing the AAEP membership; to formulate and review recommendations relative to AAEP position statements as they pertain to ethical practice; to develop and conduct a review procedure for evaluating complaints and allegations of unethical practice by AAEP members; and to recommend disciplinary action to the board regarding membership privileges.</a:t>
            </a:r>
          </a:p>
          <a:p>
            <a:pPr marL="228600" marR="0" lvl="0" indent="-228600" algn="l" rtl="0">
              <a:lnSpc>
                <a:spcPct val="80000"/>
              </a:lnSpc>
              <a:spcBef>
                <a:spcPts val="1000"/>
              </a:spcBef>
              <a:spcAft>
                <a:spcPts val="0"/>
              </a:spcAft>
              <a:buClr>
                <a:schemeClr val="dk1"/>
              </a:buClr>
              <a:buSzPct val="100000"/>
              <a:buFont typeface="Arial"/>
              <a:buChar char="•"/>
            </a:pPr>
            <a:r>
              <a:rPr lang="en-US" sz="2800" b="1" i="0" u="none" strike="noStrike" cap="none">
                <a:solidFill>
                  <a:schemeClr val="dk1"/>
                </a:solidFill>
                <a:latin typeface="Calibri"/>
                <a:ea typeface="Calibri"/>
                <a:cs typeface="Calibri"/>
                <a:sym typeface="Calibri"/>
              </a:rPr>
              <a:t>Tom Riddle, Chair, 2017</a:t>
            </a:r>
            <a:br>
              <a:rPr lang="en-US" sz="2800" b="0" i="0" u="none" strike="noStrike" cap="none">
                <a:solidFill>
                  <a:schemeClr val="dk1"/>
                </a:solidFill>
                <a:latin typeface="Calibri"/>
                <a:ea typeface="Calibri"/>
                <a:cs typeface="Calibri"/>
                <a:sym typeface="Calibri"/>
              </a:rPr>
            </a:br>
            <a:r>
              <a:rPr lang="en-US" sz="2800" b="0" i="0" u="none" strike="noStrike" cap="none">
                <a:solidFill>
                  <a:schemeClr val="dk1"/>
                </a:solidFill>
                <a:latin typeface="Calibri"/>
                <a:ea typeface="Calibri"/>
                <a:cs typeface="Calibri"/>
                <a:sym typeface="Calibri"/>
              </a:rPr>
              <a:t>(859) 233-0371</a:t>
            </a:r>
            <a:br>
              <a:rPr lang="en-US" sz="2800" b="0" i="0" u="none" strike="noStrike" cap="none">
                <a:solidFill>
                  <a:schemeClr val="dk1"/>
                </a:solidFill>
                <a:latin typeface="Calibri"/>
                <a:ea typeface="Calibri"/>
                <a:cs typeface="Calibri"/>
                <a:sym typeface="Calibri"/>
              </a:rPr>
            </a:br>
            <a:r>
              <a:rPr lang="en-US" sz="2800" b="0" i="0" u="sng" strike="noStrike" cap="none">
                <a:solidFill>
                  <a:schemeClr val="hlink"/>
                </a:solidFill>
                <a:latin typeface="Calibri"/>
                <a:ea typeface="Calibri"/>
                <a:cs typeface="Calibri"/>
                <a:sym typeface="Calibri"/>
                <a:hlinkClick r:id="rId3"/>
              </a:rPr>
              <a:t>tomr@roodandriddle.com</a:t>
            </a:r>
          </a:p>
          <a:p>
            <a:pPr marL="228600" marR="0" lvl="0" indent="-228600" algn="l" rtl="0">
              <a:lnSpc>
                <a:spcPct val="80000"/>
              </a:lnSpc>
              <a:spcBef>
                <a:spcPts val="1000"/>
              </a:spcBef>
              <a:buClr>
                <a:schemeClr val="dk1"/>
              </a:buClr>
              <a:buSzPct val="100000"/>
              <a:buFont typeface="Arial"/>
              <a:buChar char="•"/>
            </a:pPr>
            <a:r>
              <a:rPr lang="en-US" sz="2800" b="0" i="1" u="none" strike="noStrike" cap="none">
                <a:solidFill>
                  <a:schemeClr val="dk1"/>
                </a:solidFill>
                <a:latin typeface="Calibri"/>
                <a:ea typeface="Calibri"/>
                <a:cs typeface="Calibri"/>
                <a:sym typeface="Calibri"/>
              </a:rPr>
              <a:t>Board Liaison: Dan Keenan</a:t>
            </a:r>
            <a:br>
              <a:rPr lang="en-US" sz="2800" b="0" i="0" u="none" strike="noStrike" cap="none">
                <a:solidFill>
                  <a:schemeClr val="dk1"/>
                </a:solidFill>
                <a:latin typeface="Calibri"/>
                <a:ea typeface="Calibri"/>
                <a:cs typeface="Calibri"/>
                <a:sym typeface="Calibri"/>
              </a:rPr>
            </a:br>
            <a:r>
              <a:rPr lang="en-US" sz="2800" b="0" i="1" u="none" strike="noStrike" cap="none">
                <a:solidFill>
                  <a:schemeClr val="dk1"/>
                </a:solidFill>
                <a:latin typeface="Calibri"/>
                <a:ea typeface="Calibri"/>
                <a:cs typeface="Calibri"/>
                <a:sym typeface="Calibri"/>
              </a:rPr>
              <a:t>Staff Liaison: David Foley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838200" y="365125"/>
            <a:ext cx="10515600" cy="1325700"/>
          </a:xfrm>
          <a:prstGeom prst="rect">
            <a:avLst/>
          </a:prstGeom>
        </p:spPr>
        <p:txBody>
          <a:bodyPr lIns="91425" tIns="91425" rIns="91425" bIns="91425" anchor="ctr" anchorCtr="0">
            <a:noAutofit/>
          </a:bodyPr>
          <a:lstStyle/>
          <a:p>
            <a:pPr lvl="0">
              <a:spcBef>
                <a:spcPts val="0"/>
              </a:spcBef>
              <a:buNone/>
            </a:pPr>
            <a:r>
              <a:rPr lang="en-US"/>
              <a:t>Professional Conduct and Ethics Committee - Activies and Responsibilities</a:t>
            </a:r>
          </a:p>
        </p:txBody>
      </p:sp>
      <p:sp>
        <p:nvSpPr>
          <p:cNvPr id="262" name="Shape 262"/>
          <p:cNvSpPr txBox="1">
            <a:spLocks noGrp="1"/>
          </p:cNvSpPr>
          <p:nvPr>
            <p:ph type="body" idx="1"/>
          </p:nvPr>
        </p:nvSpPr>
        <p:spPr>
          <a:xfrm>
            <a:off x="838200" y="1825625"/>
            <a:ext cx="10515600" cy="4351200"/>
          </a:xfrm>
          <a:prstGeom prst="rect">
            <a:avLst/>
          </a:prstGeom>
        </p:spPr>
        <p:txBody>
          <a:bodyPr lIns="91425" tIns="91425" rIns="91425" bIns="91425" anchor="t" anchorCtr="0">
            <a:noAutofit/>
          </a:bodyPr>
          <a:lstStyle/>
          <a:p>
            <a:pPr lvl="0">
              <a:spcBef>
                <a:spcPts val="0"/>
              </a:spcBef>
              <a:buNone/>
            </a:pPr>
            <a:r>
              <a:rPr lang="en-US" sz="2000">
                <a:highlight>
                  <a:srgbClr val="FFFFFF"/>
                </a:highlight>
                <a:latin typeface="Cambria"/>
                <a:ea typeface="Cambria"/>
                <a:cs typeface="Cambria"/>
                <a:sym typeface="Cambria"/>
              </a:rPr>
              <a:t>There are no regularly scheduled conference calls, rather they are conducted on an as needed basis.  </a:t>
            </a:r>
          </a:p>
          <a:p>
            <a:pPr lvl="0">
              <a:spcBef>
                <a:spcPts val="0"/>
              </a:spcBef>
              <a:buNone/>
            </a:pPr>
            <a:r>
              <a:rPr lang="en-US" sz="2000">
                <a:highlight>
                  <a:srgbClr val="FFFFFF"/>
                </a:highlight>
                <a:latin typeface="Cambria"/>
                <a:ea typeface="Cambria"/>
                <a:cs typeface="Cambria"/>
                <a:sym typeface="Cambria"/>
              </a:rPr>
              <a:t>There is one face-to-face meeting at the convention, but there is the possibility of being involved in an additional meeting during the year relative to a disciplinary hearing if needed.  </a:t>
            </a:r>
          </a:p>
          <a:p>
            <a:pPr lvl="0">
              <a:spcBef>
                <a:spcPts val="0"/>
              </a:spcBef>
              <a:buClr>
                <a:schemeClr val="dk1"/>
              </a:buClr>
              <a:buSzPct val="55000"/>
              <a:buFont typeface="Arial"/>
              <a:buNone/>
            </a:pPr>
            <a:r>
              <a:rPr lang="en-US" sz="2000">
                <a:highlight>
                  <a:srgbClr val="FFFFFF"/>
                </a:highlight>
                <a:latin typeface="Cambria"/>
                <a:ea typeface="Cambria"/>
                <a:cs typeface="Cambria"/>
                <a:sym typeface="Cambria"/>
              </a:rPr>
              <a:t>Disciplinary hearings are usually conducted at the convention, with the full committee; however, we do have a provision in place to conduct them at other times of the year with a subset of the committee.</a:t>
            </a:r>
          </a:p>
          <a:p>
            <a:pPr lvl="0">
              <a:spcBef>
                <a:spcPts val="0"/>
              </a:spcBef>
              <a:buClr>
                <a:schemeClr val="dk1"/>
              </a:buClr>
              <a:buSzPct val="55000"/>
              <a:buFont typeface="Arial"/>
              <a:buNone/>
            </a:pPr>
            <a:r>
              <a:rPr lang="en-US" sz="2000">
                <a:highlight>
                  <a:srgbClr val="FFFFFF"/>
                </a:highlight>
                <a:latin typeface="Cambria"/>
                <a:ea typeface="Cambria"/>
                <a:cs typeface="Cambria"/>
                <a:sym typeface="Cambria"/>
              </a:rPr>
              <a:t>Currently, there are no standing subcommittees, though some have been formed in the past for specific projects.</a:t>
            </a:r>
          </a:p>
          <a:p>
            <a:pPr lvl="0">
              <a:spcBef>
                <a:spcPts val="0"/>
              </a:spcBef>
              <a:buNone/>
            </a:pPr>
            <a:r>
              <a:rPr lang="en-US" sz="2000">
                <a:latin typeface="Cambria"/>
                <a:ea typeface="Cambria"/>
                <a:cs typeface="Cambria"/>
                <a:sym typeface="Cambria"/>
              </a:rPr>
              <a:t> The primary role of the committee members is focused on member education on ethical areas of practice, including contributing to regular features in EVE and website content development.  Additionally, the committee does have the responsibility of conducting disciplinary hearings if a case arises.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Professional Conduct &amp; Ethics Committee</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Members:</a:t>
            </a:r>
          </a:p>
        </p:txBody>
      </p:sp>
      <p:graphicFrame>
        <p:nvGraphicFramePr>
          <p:cNvPr id="268" name="Shape 268"/>
          <p:cNvGraphicFramePr/>
          <p:nvPr/>
        </p:nvGraphicFramePr>
        <p:xfrm>
          <a:off x="838200" y="1825625"/>
          <a:ext cx="3000000" cy="3000000"/>
        </p:xfrm>
        <a:graphic>
          <a:graphicData uri="http://schemas.openxmlformats.org/drawingml/2006/table">
            <a:tbl>
              <a:tblPr firstRow="1" bandRow="1">
                <a:noFill/>
                <a:tableStyleId>{026446A4-0211-45F9-8A7E-20E9D6FB9FBF}</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50">
                <a:tc>
                  <a:txBody>
                    <a:bodyPr/>
                    <a:lstStyle/>
                    <a:p>
                      <a:pPr marL="0" marR="0" lvl="0" indent="0" algn="l" rtl="0">
                        <a:spcBef>
                          <a:spcPts val="0"/>
                        </a:spcBef>
                        <a:buSzPct val="25000"/>
                        <a:buNone/>
                      </a:pPr>
                      <a:r>
                        <a:rPr lang="en-US" sz="1800"/>
                        <a:t>2017</a:t>
                      </a:r>
                    </a:p>
                  </a:txBody>
                  <a:tcPr marL="91450" marR="91450" marT="45725" marB="45725"/>
                </a:tc>
                <a:tc>
                  <a:txBody>
                    <a:bodyPr/>
                    <a:lstStyle/>
                    <a:p>
                      <a:pPr marL="0" marR="0" lvl="0" indent="0" algn="l" rtl="0">
                        <a:spcBef>
                          <a:spcPts val="0"/>
                        </a:spcBef>
                        <a:buSzPct val="25000"/>
                        <a:buNone/>
                      </a:pPr>
                      <a:r>
                        <a:rPr lang="en-US" sz="1800"/>
                        <a:t>2018</a:t>
                      </a:r>
                    </a:p>
                  </a:txBody>
                  <a:tcPr marL="91450" marR="91450" marT="45725" marB="45725"/>
                </a:tc>
                <a:tc>
                  <a:txBody>
                    <a:bodyPr/>
                    <a:lstStyle/>
                    <a:p>
                      <a:pPr marL="0" marR="0" lvl="0" indent="0" algn="l" rtl="0">
                        <a:spcBef>
                          <a:spcPts val="0"/>
                        </a:spcBef>
                        <a:buSzPct val="25000"/>
                        <a:buNone/>
                      </a:pPr>
                      <a:r>
                        <a:rPr lang="en-US" sz="1800"/>
                        <a:t>2019</a:t>
                      </a: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1800"/>
                        <a:t>Nancy Diehl</a:t>
                      </a:r>
                      <a:br>
                        <a:rPr lang="en-US" sz="1800"/>
                      </a:br>
                      <a:r>
                        <a:rPr lang="en-US" sz="1800"/>
                        <a:t>Faith Hughes</a:t>
                      </a:r>
                      <a:br>
                        <a:rPr lang="en-US" sz="1800"/>
                      </a:br>
                      <a:r>
                        <a:rPr lang="en-US" sz="1800"/>
                        <a:t>Sara Langsam</a:t>
                      </a:r>
                      <a:br>
                        <a:rPr lang="en-US" sz="1800"/>
                      </a:br>
                      <a:r>
                        <a:rPr lang="en-US" sz="1800"/>
                        <a:t>Nat Messer</a:t>
                      </a:r>
                      <a:br>
                        <a:rPr lang="en-US" sz="1800"/>
                      </a:br>
                      <a:r>
                        <a:rPr lang="en-US" sz="1800"/>
                        <a:t>Karen Nyrop</a:t>
                      </a:r>
                      <a:br>
                        <a:rPr lang="en-US" sz="1800"/>
                      </a:br>
                      <a:r>
                        <a:rPr lang="en-US" sz="1800"/>
                        <a:t>Eric Peterson</a:t>
                      </a:r>
                      <a:br>
                        <a:rPr lang="en-US" sz="1800"/>
                      </a:br>
                      <a:r>
                        <a:rPr lang="en-US" sz="1800"/>
                        <a:t>David Ramey</a:t>
                      </a:r>
                    </a:p>
                  </a:txBody>
                  <a:tcPr marL="91450" marR="91450" marT="45725" marB="45725"/>
                </a:tc>
                <a:tc>
                  <a:txBody>
                    <a:bodyPr/>
                    <a:lstStyle/>
                    <a:p>
                      <a:pPr marL="0" marR="0" lvl="0" indent="0" algn="l" rtl="0">
                        <a:spcBef>
                          <a:spcPts val="0"/>
                        </a:spcBef>
                        <a:buSzPct val="25000"/>
                        <a:buNone/>
                      </a:pPr>
                      <a:r>
                        <a:rPr lang="en-US" sz="1800"/>
                        <a:t>Ryan Carpenter</a:t>
                      </a:r>
                      <a:br>
                        <a:rPr lang="en-US" sz="1800"/>
                      </a:br>
                      <a:r>
                        <a:rPr lang="en-US" sz="1800"/>
                        <a:t>Jennifer Durenberger</a:t>
                      </a:r>
                      <a:br>
                        <a:rPr lang="en-US" sz="1800"/>
                      </a:br>
                      <a:r>
                        <a:rPr lang="en-US" sz="1800"/>
                        <a:t>Paula Horne</a:t>
                      </a:r>
                      <a:br>
                        <a:rPr lang="en-US" sz="1800"/>
                      </a:br>
                      <a:r>
                        <a:rPr lang="en-US" sz="1800"/>
                        <a:t>Debbie Lamparter</a:t>
                      </a:r>
                      <a:br>
                        <a:rPr lang="en-US" sz="1800"/>
                      </a:br>
                      <a:r>
                        <a:rPr lang="en-US" sz="1800"/>
                        <a:t>Melissa McKee</a:t>
                      </a:r>
                      <a:br>
                        <a:rPr lang="en-US" sz="1800"/>
                      </a:br>
                      <a:r>
                        <a:rPr lang="en-US" sz="1800"/>
                        <a:t>Kenton Morgan</a:t>
                      </a:r>
                    </a:p>
                  </a:txBody>
                  <a:tcPr marL="91450" marR="91450" marT="45725" marB="45725"/>
                </a:tc>
                <a:tc>
                  <a:txBody>
                    <a:bodyPr/>
                    <a:lstStyle/>
                    <a:p>
                      <a:pPr marL="0" marR="0" lvl="0" indent="0" algn="l" rtl="0">
                        <a:spcBef>
                          <a:spcPts val="0"/>
                        </a:spcBef>
                        <a:buSzPct val="25000"/>
                        <a:buNone/>
                      </a:pPr>
                      <a:r>
                        <a:rPr lang="en-US" sz="1800"/>
                        <a:t>Kelly Farnsworth</a:t>
                      </a:r>
                      <a:br>
                        <a:rPr lang="en-US" sz="1800"/>
                      </a:br>
                      <a:r>
                        <a:rPr lang="en-US" sz="1800"/>
                        <a:t>Ted Vlahos</a:t>
                      </a:r>
                      <a:br>
                        <a:rPr lang="en-US" sz="1800"/>
                      </a:br>
                      <a:r>
                        <a:rPr lang="en-US" sz="1800"/>
                        <a:t>Kim Voller</a:t>
                      </a:r>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p:nvPr/>
        </p:nvSpPr>
        <p:spPr>
          <a:xfrm>
            <a:off x="1524000" y="6477000"/>
            <a:ext cx="7619999" cy="152399"/>
          </a:xfrm>
          <a:prstGeom prst="rect">
            <a:avLst/>
          </a:prstGeom>
          <a:solidFill>
            <a:schemeClr val="accent1"/>
          </a:solidFill>
          <a:ln w="12700" cap="flat" cmpd="sng">
            <a:solidFill>
              <a:srgbClr val="31538F"/>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96" name="Shape 96"/>
          <p:cNvSpPr txBox="1"/>
          <p:nvPr/>
        </p:nvSpPr>
        <p:spPr>
          <a:xfrm>
            <a:off x="1524000" y="304801"/>
            <a:ext cx="9144000" cy="46166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400" b="1" i="0" u="none" strike="noStrike" cap="none">
                <a:solidFill>
                  <a:schemeClr val="dk1"/>
                </a:solidFill>
                <a:latin typeface="Calibri"/>
                <a:ea typeface="Calibri"/>
                <a:cs typeface="Calibri"/>
                <a:sym typeface="Calibri"/>
              </a:rPr>
              <a:t>Governance Model</a:t>
            </a:r>
          </a:p>
        </p:txBody>
      </p:sp>
      <p:sp>
        <p:nvSpPr>
          <p:cNvPr id="97" name="Shape 97"/>
          <p:cNvSpPr/>
          <p:nvPr/>
        </p:nvSpPr>
        <p:spPr>
          <a:xfrm>
            <a:off x="1524000" y="459431"/>
            <a:ext cx="3048000" cy="152399"/>
          </a:xfrm>
          <a:prstGeom prst="rect">
            <a:avLst/>
          </a:prstGeom>
          <a:solidFill>
            <a:schemeClr val="accent1"/>
          </a:solidFill>
          <a:ln w="12700" cap="flat" cmpd="sng">
            <a:solidFill>
              <a:srgbClr val="31538F"/>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98" name="Shape 98"/>
          <p:cNvSpPr/>
          <p:nvPr/>
        </p:nvSpPr>
        <p:spPr>
          <a:xfrm>
            <a:off x="7620000" y="459431"/>
            <a:ext cx="3048000" cy="152399"/>
          </a:xfrm>
          <a:prstGeom prst="rect">
            <a:avLst/>
          </a:prstGeom>
          <a:solidFill>
            <a:schemeClr val="accent1"/>
          </a:solidFill>
          <a:ln w="12700" cap="flat" cmpd="sng">
            <a:solidFill>
              <a:srgbClr val="31538F"/>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pic>
        <p:nvPicPr>
          <p:cNvPr id="99" name="Shape 99"/>
          <p:cNvPicPr preferRelativeResize="0"/>
          <p:nvPr/>
        </p:nvPicPr>
        <p:blipFill rotWithShape="1">
          <a:blip r:embed="rId3">
            <a:alphaModFix/>
          </a:blip>
          <a:srcRect/>
          <a:stretch/>
        </p:blipFill>
        <p:spPr>
          <a:xfrm>
            <a:off x="3063380" y="838200"/>
            <a:ext cx="6065239" cy="5461434"/>
          </a:xfrm>
          <a:prstGeom prst="rect">
            <a:avLst/>
          </a:prstGeom>
          <a:noFill/>
          <a:ln>
            <a:noFill/>
          </a:ln>
        </p:spPr>
      </p:pic>
      <p:sp>
        <p:nvSpPr>
          <p:cNvPr id="100" name="Shape 100" descr="https://mail.google.com/mail/u/2/?ui=2&amp;ik=e21d548ae1&amp;view=fimg&amp;th=1511131989123d3f&amp;attid=0.1.2&amp;disp=emb&amp;attbid=ANGjdJ_5ba1G6DSVGxGUIHxf_HFPcw9Le0s5-lTgQuahffzU-wHn-J02KqYUT4m6IInmpe7hzqRjRSKahpfjQGHSDHbMvEqYlzzexERqshFo8uqa4F_9K19nMyni3bQ&amp;sz=s0-l75-ft&amp;ats=1447709146153&amp;rm=1511131989123d3f&amp;zw&amp;atsh=1"/>
          <p:cNvSpPr/>
          <p:nvPr/>
        </p:nvSpPr>
        <p:spPr>
          <a:xfrm>
            <a:off x="1679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01" name="Shape 101" descr="https://mail.google.com/mail/u/2/?ui=2&amp;ik=e21d548ae1&amp;view=fimg&amp;th=1511131989123d3f&amp;attid=0.1.2&amp;disp=emb&amp;attbid=ANGjdJ_5ba1G6DSVGxGUIHxf_HFPcw9Le0s5-lTgQuahffzU-wHn-J02KqYUT4m6IInmpe7hzqRjRSKahpfjQGHSDHbMvEqYlzzexERqshFo8uqa4F_9K19nMyni3bQ&amp;sz=s0-l75-ft&amp;ats=1447709146153&amp;rm=1511131989123d3f&amp;zw&amp;atsh=1"/>
          <p:cNvSpPr/>
          <p:nvPr/>
        </p:nvSpPr>
        <p:spPr>
          <a:xfrm>
            <a:off x="1831975" y="7937"/>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02" name="Shape 102" descr="Displaying AAEP-«-2C-gradient-300dpi.jpg"/>
          <p:cNvSpPr/>
          <p:nvPr/>
        </p:nvSpPr>
        <p:spPr>
          <a:xfrm>
            <a:off x="1984375" y="160338"/>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03" name="Shape 103" descr="Displaying AAEP-«-2C-gradient-300dpi.jpg"/>
          <p:cNvSpPr/>
          <p:nvPr/>
        </p:nvSpPr>
        <p:spPr>
          <a:xfrm>
            <a:off x="2136775" y="312737"/>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pic>
        <p:nvPicPr>
          <p:cNvPr id="104" name="Shape 104"/>
          <p:cNvPicPr preferRelativeResize="0"/>
          <p:nvPr/>
        </p:nvPicPr>
        <p:blipFill rotWithShape="1">
          <a:blip r:embed="rId4">
            <a:alphaModFix/>
          </a:blip>
          <a:srcRect/>
          <a:stretch/>
        </p:blipFill>
        <p:spPr>
          <a:xfrm>
            <a:off x="9296400" y="5181600"/>
            <a:ext cx="1191604" cy="144780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Shape 273"/>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Racing Committee</a:t>
            </a:r>
          </a:p>
        </p:txBody>
      </p:sp>
      <p:sp>
        <p:nvSpPr>
          <p:cNvPr id="274" name="Shape 274"/>
          <p:cNvSpPr txBox="1">
            <a:spLocks noGrp="1"/>
          </p:cNvSpPr>
          <p:nvPr>
            <p:ph type="body" idx="1"/>
          </p:nvPr>
        </p:nvSpPr>
        <p:spPr>
          <a:xfrm>
            <a:off x="838200" y="1572499"/>
            <a:ext cx="10515600" cy="5200800"/>
          </a:xfrm>
          <a:prstGeom prst="rect">
            <a:avLst/>
          </a:prstGeom>
          <a:noFill/>
          <a:ln>
            <a:noFill/>
          </a:ln>
        </p:spPr>
        <p:txBody>
          <a:bodyPr lIns="91425" tIns="45700" rIns="91425" bIns="45700" anchor="t" anchorCtr="0">
            <a:noAutofit/>
          </a:bodyPr>
          <a:lstStyle/>
          <a:p>
            <a:pPr marL="228600" marR="0" lvl="0" indent="-228600" algn="l" rtl="0">
              <a:lnSpc>
                <a:spcPct val="80000"/>
              </a:lnSpc>
              <a:spcBef>
                <a:spcPts val="0"/>
              </a:spcBef>
              <a:spcAft>
                <a:spcPts val="0"/>
              </a:spcAft>
              <a:buClr>
                <a:schemeClr val="dk1"/>
              </a:buClr>
              <a:buSzPct val="99615"/>
              <a:buFont typeface="Arial"/>
              <a:buChar char="•"/>
            </a:pPr>
            <a:r>
              <a:rPr lang="en-US" sz="2590" b="0" i="0" u="none" strike="noStrike" cap="none">
                <a:solidFill>
                  <a:schemeClr val="dk1"/>
                </a:solidFill>
                <a:latin typeface="Calibri"/>
                <a:ea typeface="Calibri"/>
                <a:cs typeface="Calibri"/>
                <a:sym typeface="Calibri"/>
              </a:rPr>
              <a:t>Goals: To proactively identify and address issues of importance to equine veterinarians and racing authorities; to provide leadership and expertise on all aspects of racing that affect the health and welfare of the horse; to communicate to AAEP members and racing stakeholders the AAEP’s positions and recommendations pursuant to the welfare and safety of the horse; and to educate AAEP members and industry stakeholders regarding best practices and ethical care of the racehorse.</a:t>
            </a:r>
          </a:p>
          <a:p>
            <a:pPr marL="228600" marR="0" lvl="0" indent="-228600" algn="l" rtl="0">
              <a:lnSpc>
                <a:spcPct val="80000"/>
              </a:lnSpc>
              <a:spcBef>
                <a:spcPts val="1000"/>
              </a:spcBef>
              <a:spcAft>
                <a:spcPts val="0"/>
              </a:spcAft>
              <a:buClr>
                <a:schemeClr val="dk1"/>
              </a:buClr>
              <a:buSzPct val="99615"/>
              <a:buFont typeface="Arial"/>
              <a:buChar char="•"/>
            </a:pPr>
            <a:r>
              <a:rPr lang="en-US" sz="2590" b="0" i="0" u="none" strike="noStrike" cap="none">
                <a:solidFill>
                  <a:schemeClr val="dk1"/>
                </a:solidFill>
                <a:latin typeface="Calibri"/>
                <a:ea typeface="Calibri"/>
                <a:cs typeface="Calibri"/>
                <a:sym typeface="Calibri"/>
              </a:rPr>
              <a:t> </a:t>
            </a:r>
            <a:r>
              <a:rPr lang="en-US" sz="2590" b="1" i="0" u="none" strike="noStrike" cap="none">
                <a:solidFill>
                  <a:schemeClr val="dk1"/>
                </a:solidFill>
                <a:latin typeface="Calibri"/>
                <a:ea typeface="Calibri"/>
                <a:cs typeface="Calibri"/>
                <a:sym typeface="Calibri"/>
              </a:rPr>
              <a:t>Jeff Blea, Chair, 2019</a:t>
            </a:r>
            <a:br>
              <a:rPr lang="en-US" sz="2590" b="0" i="0" u="none" strike="noStrike" cap="none">
                <a:solidFill>
                  <a:schemeClr val="dk1"/>
                </a:solidFill>
                <a:latin typeface="Calibri"/>
                <a:ea typeface="Calibri"/>
                <a:cs typeface="Calibri"/>
                <a:sym typeface="Calibri"/>
              </a:rPr>
            </a:br>
            <a:r>
              <a:rPr lang="en-US" sz="2590" b="0" i="0" u="none" strike="noStrike" cap="none">
                <a:solidFill>
                  <a:schemeClr val="dk1"/>
                </a:solidFill>
                <a:latin typeface="Calibri"/>
                <a:ea typeface="Calibri"/>
                <a:cs typeface="Calibri"/>
                <a:sym typeface="Calibri"/>
              </a:rPr>
              <a:t>(626) 836-1688</a:t>
            </a:r>
            <a:br>
              <a:rPr lang="en-US" sz="2590" b="0" i="0" u="none" strike="noStrike" cap="none">
                <a:solidFill>
                  <a:schemeClr val="dk1"/>
                </a:solidFill>
                <a:latin typeface="Calibri"/>
                <a:ea typeface="Calibri"/>
                <a:cs typeface="Calibri"/>
                <a:sym typeface="Calibri"/>
              </a:rPr>
            </a:br>
            <a:r>
              <a:rPr lang="en-US" sz="2590" b="0" i="0" u="sng" strike="noStrike" cap="none">
                <a:solidFill>
                  <a:schemeClr val="hlink"/>
                </a:solidFill>
                <a:latin typeface="Calibri"/>
                <a:ea typeface="Calibri"/>
                <a:cs typeface="Calibri"/>
                <a:sym typeface="Calibri"/>
                <a:hlinkClick r:id="rId3"/>
              </a:rPr>
              <a:t>jbleadvm@gmail.com</a:t>
            </a:r>
          </a:p>
          <a:p>
            <a:pPr marL="228600" marR="0" lvl="0" indent="-228600" algn="l" rtl="0">
              <a:lnSpc>
                <a:spcPct val="80000"/>
              </a:lnSpc>
              <a:spcBef>
                <a:spcPts val="1000"/>
              </a:spcBef>
              <a:buClr>
                <a:schemeClr val="dk1"/>
              </a:buClr>
              <a:buSzPct val="99615"/>
              <a:buFont typeface="Arial"/>
              <a:buChar char="•"/>
            </a:pPr>
            <a:r>
              <a:rPr lang="en-US" sz="2590" b="0" i="1" u="none" strike="noStrike" cap="none">
                <a:solidFill>
                  <a:schemeClr val="dk1"/>
                </a:solidFill>
                <a:latin typeface="Calibri"/>
                <a:ea typeface="Calibri"/>
                <a:cs typeface="Calibri"/>
                <a:sym typeface="Calibri"/>
              </a:rPr>
              <a:t>Board Liason: Jeff Berk</a:t>
            </a:r>
            <a:br>
              <a:rPr lang="en-US" sz="2590" b="0" i="0" u="none" strike="noStrike" cap="none">
                <a:solidFill>
                  <a:schemeClr val="dk1"/>
                </a:solidFill>
                <a:latin typeface="Calibri"/>
                <a:ea typeface="Calibri"/>
                <a:cs typeface="Calibri"/>
                <a:sym typeface="Calibri"/>
              </a:rPr>
            </a:br>
            <a:r>
              <a:rPr lang="en-US" sz="2590" b="0" i="1" u="none" strike="noStrike" cap="none">
                <a:solidFill>
                  <a:schemeClr val="dk1"/>
                </a:solidFill>
                <a:latin typeface="Calibri"/>
                <a:ea typeface="Calibri"/>
                <a:cs typeface="Calibri"/>
                <a:sym typeface="Calibri"/>
              </a:rPr>
              <a:t>Staff Liaison: Sally Baker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Shape 279"/>
          <p:cNvSpPr txBox="1">
            <a:spLocks noGrp="1"/>
          </p:cNvSpPr>
          <p:nvPr>
            <p:ph type="title"/>
          </p:nvPr>
        </p:nvSpPr>
        <p:spPr>
          <a:xfrm>
            <a:off x="838200" y="365125"/>
            <a:ext cx="10515600" cy="1325700"/>
          </a:xfrm>
          <a:prstGeom prst="rect">
            <a:avLst/>
          </a:prstGeom>
        </p:spPr>
        <p:txBody>
          <a:bodyPr lIns="91425" tIns="91425" rIns="91425" bIns="91425" anchor="ctr" anchorCtr="0">
            <a:noAutofit/>
          </a:bodyPr>
          <a:lstStyle/>
          <a:p>
            <a:pPr lvl="0">
              <a:spcBef>
                <a:spcPts val="0"/>
              </a:spcBef>
              <a:buNone/>
            </a:pPr>
            <a:r>
              <a:rPr lang="en-US"/>
              <a:t>ACTIVITIES AND RESPONSIBILITIES - Racing Committee</a:t>
            </a:r>
          </a:p>
        </p:txBody>
      </p:sp>
      <p:sp>
        <p:nvSpPr>
          <p:cNvPr id="280" name="Shape 280"/>
          <p:cNvSpPr txBox="1">
            <a:spLocks noGrp="1"/>
          </p:cNvSpPr>
          <p:nvPr>
            <p:ph type="body" idx="1"/>
          </p:nvPr>
        </p:nvSpPr>
        <p:spPr>
          <a:xfrm>
            <a:off x="838200" y="1825625"/>
            <a:ext cx="10515600" cy="4351200"/>
          </a:xfrm>
          <a:prstGeom prst="rect">
            <a:avLst/>
          </a:prstGeom>
        </p:spPr>
        <p:txBody>
          <a:bodyPr lIns="91425" tIns="91425" rIns="91425" bIns="91425" anchor="t" anchorCtr="0">
            <a:noAutofit/>
          </a:bodyPr>
          <a:lstStyle/>
          <a:p>
            <a:pPr lvl="0">
              <a:spcBef>
                <a:spcPts val="0"/>
              </a:spcBef>
              <a:buClr>
                <a:schemeClr val="dk1"/>
              </a:buClr>
              <a:buSzPct val="39285"/>
              <a:buFont typeface="Arial"/>
              <a:buNone/>
            </a:pPr>
            <a:r>
              <a:rPr lang="en-US"/>
              <a:t>May conduct conference calls on an as needed basis</a:t>
            </a:r>
          </a:p>
          <a:p>
            <a:pPr lvl="0">
              <a:spcBef>
                <a:spcPts val="0"/>
              </a:spcBef>
              <a:buClr>
                <a:schemeClr val="dk1"/>
              </a:buClr>
              <a:buSzPct val="39285"/>
              <a:buFont typeface="Arial"/>
              <a:buNone/>
            </a:pPr>
            <a:r>
              <a:rPr lang="en-US"/>
              <a:t>Subcommittees include Horse racing legislative review and a 10 Point Plan.  Other subgroups are developed based on emerging issues.</a:t>
            </a:r>
          </a:p>
          <a:p>
            <a:pPr lvl="0">
              <a:spcBef>
                <a:spcPts val="0"/>
              </a:spcBef>
              <a:buNone/>
            </a:pPr>
            <a:r>
              <a:rPr lang="en-US"/>
              <a:t>Monitor federal legislation efforts, as well as, “co-op” attempts regulating medication and testing. </a:t>
            </a:r>
          </a:p>
          <a:p>
            <a:pPr marL="685800" lvl="0" indent="-120650">
              <a:spcBef>
                <a:spcPts val="0"/>
              </a:spcBef>
              <a:buClr>
                <a:schemeClr val="dk1"/>
              </a:buClr>
              <a:buSzPct val="39285"/>
              <a:buFont typeface="Arial"/>
              <a:buNone/>
            </a:pPr>
            <a:r>
              <a:rPr lang="en-US"/>
              <a:t>Involves establishing and maintaining dialogue with industry stakeholders and continuing to foster those relationships in a leadership role.          	        	        	        	         </a:t>
            </a:r>
          </a:p>
          <a:p>
            <a:pPr lvl="0">
              <a:spcBef>
                <a:spcPts val="0"/>
              </a:spcBef>
              <a:buClr>
                <a:schemeClr val="dk1"/>
              </a:buClr>
              <a:buSzPct val="39285"/>
              <a:buFont typeface="Arial"/>
              <a:buNone/>
            </a:pPr>
            <a:endParaRPr/>
          </a:p>
          <a:p>
            <a:pPr lvl="0">
              <a:spcBef>
                <a:spcPts val="0"/>
              </a:spcBef>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txBox="1">
            <a:spLocks noGrp="1"/>
          </p:cNvSpPr>
          <p:nvPr>
            <p:ph type="title"/>
          </p:nvPr>
        </p:nvSpPr>
        <p:spPr>
          <a:xfrm>
            <a:off x="838200" y="365125"/>
            <a:ext cx="10515600" cy="1325700"/>
          </a:xfrm>
          <a:prstGeom prst="rect">
            <a:avLst/>
          </a:prstGeom>
        </p:spPr>
        <p:txBody>
          <a:bodyPr lIns="91425" tIns="91425" rIns="91425" bIns="91425" anchor="ctr" anchorCtr="0">
            <a:noAutofit/>
          </a:bodyPr>
          <a:lstStyle/>
          <a:p>
            <a:pPr lvl="0">
              <a:spcBef>
                <a:spcPts val="0"/>
              </a:spcBef>
              <a:buNone/>
            </a:pPr>
            <a:r>
              <a:rPr lang="en-US"/>
              <a:t>ACTIVITIES AND RESPONSIBILITIES - Racing Committee</a:t>
            </a:r>
          </a:p>
        </p:txBody>
      </p:sp>
      <p:sp>
        <p:nvSpPr>
          <p:cNvPr id="286" name="Shape 286"/>
          <p:cNvSpPr txBox="1">
            <a:spLocks noGrp="1"/>
          </p:cNvSpPr>
          <p:nvPr>
            <p:ph type="body" idx="1"/>
          </p:nvPr>
        </p:nvSpPr>
        <p:spPr>
          <a:xfrm>
            <a:off x="838200" y="1489850"/>
            <a:ext cx="10515600" cy="4686900"/>
          </a:xfrm>
          <a:prstGeom prst="rect">
            <a:avLst/>
          </a:prstGeom>
        </p:spPr>
        <p:txBody>
          <a:bodyPr lIns="91425" tIns="91425" rIns="91425" bIns="91425" anchor="t" anchorCtr="0">
            <a:noAutofit/>
          </a:bodyPr>
          <a:lstStyle/>
          <a:p>
            <a:pPr lvl="0">
              <a:spcBef>
                <a:spcPts val="0"/>
              </a:spcBef>
              <a:buClr>
                <a:schemeClr val="dk1"/>
              </a:buClr>
              <a:buSzPct val="45833"/>
              <a:buFont typeface="Arial"/>
              <a:buNone/>
            </a:pPr>
            <a:r>
              <a:rPr lang="en-US" sz="2400"/>
              <a:t>Active participation in both RMTC and ARCI. The racing committee will need to be represented in some fashion at these meetings, as well as, other industry collaborative events serving the industry as a resource.</a:t>
            </a:r>
          </a:p>
          <a:p>
            <a:pPr lvl="0">
              <a:spcBef>
                <a:spcPts val="0"/>
              </a:spcBef>
              <a:buClr>
                <a:schemeClr val="dk1"/>
              </a:buClr>
              <a:buSzPct val="45833"/>
              <a:buFont typeface="Arial"/>
              <a:buNone/>
            </a:pPr>
            <a:r>
              <a:rPr lang="en-US" sz="2400"/>
              <a:t>Address the business model and develop strategies and tools to potentiate a paradigm shift in the business model at the racetrack.           </a:t>
            </a:r>
          </a:p>
          <a:p>
            <a:pPr lvl="0">
              <a:spcBef>
                <a:spcPts val="0"/>
              </a:spcBef>
              <a:buClr>
                <a:schemeClr val="dk1"/>
              </a:buClr>
              <a:buSzPct val="45833"/>
              <a:buFont typeface="Arial"/>
              <a:buNone/>
            </a:pPr>
            <a:r>
              <a:rPr lang="en-US" sz="2400"/>
              <a:t>Internal and External communication to include quarterly updates to members and press release of items when deemed appropriate by the leadership. Explore avenues whereby the public and horsemen/horsewomen can appreciate the value of an AAEP member racetrack practitioner.          	         </a:t>
            </a:r>
          </a:p>
          <a:p>
            <a:pPr lvl="0">
              <a:spcBef>
                <a:spcPts val="0"/>
              </a:spcBef>
              <a:buClr>
                <a:schemeClr val="dk1"/>
              </a:buClr>
              <a:buSzPct val="45833"/>
              <a:buFont typeface="Arial"/>
              <a:buNone/>
            </a:pPr>
            <a:r>
              <a:rPr lang="en-US" sz="2400"/>
              <a:t>Continue to work through the current strategic plan and finalizing parts of the plan that have not yet been accomplished. Much of the racing strategic plan has been accomplished or is in process.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Shape 291"/>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Racing Committee</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Members:</a:t>
            </a:r>
          </a:p>
        </p:txBody>
      </p:sp>
      <p:graphicFrame>
        <p:nvGraphicFramePr>
          <p:cNvPr id="292" name="Shape 292"/>
          <p:cNvGraphicFramePr/>
          <p:nvPr/>
        </p:nvGraphicFramePr>
        <p:xfrm>
          <a:off x="838200" y="1825625"/>
          <a:ext cx="3000000" cy="3000000"/>
        </p:xfrm>
        <a:graphic>
          <a:graphicData uri="http://schemas.openxmlformats.org/drawingml/2006/table">
            <a:tbl>
              <a:tblPr firstRow="1" bandRow="1">
                <a:noFill/>
                <a:tableStyleId>{026446A4-0211-45F9-8A7E-20E9D6FB9FBF}</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50">
                <a:tc>
                  <a:txBody>
                    <a:bodyPr/>
                    <a:lstStyle/>
                    <a:p>
                      <a:pPr marL="0" marR="0" lvl="0" indent="0" algn="l" rtl="0">
                        <a:spcBef>
                          <a:spcPts val="0"/>
                        </a:spcBef>
                        <a:buSzPct val="25000"/>
                        <a:buNone/>
                      </a:pPr>
                      <a:r>
                        <a:rPr lang="en-US" sz="1800"/>
                        <a:t>2017</a:t>
                      </a:r>
                    </a:p>
                  </a:txBody>
                  <a:tcPr marL="91450" marR="91450" marT="45725" marB="45725"/>
                </a:tc>
                <a:tc>
                  <a:txBody>
                    <a:bodyPr/>
                    <a:lstStyle/>
                    <a:p>
                      <a:pPr marL="0" marR="0" lvl="0" indent="0" algn="l" rtl="0">
                        <a:spcBef>
                          <a:spcPts val="0"/>
                        </a:spcBef>
                        <a:buSzPct val="25000"/>
                        <a:buNone/>
                      </a:pPr>
                      <a:r>
                        <a:rPr lang="en-US" sz="1800"/>
                        <a:t>2018</a:t>
                      </a:r>
                    </a:p>
                  </a:txBody>
                  <a:tcPr marL="91450" marR="91450" marT="45725" marB="45725"/>
                </a:tc>
                <a:tc>
                  <a:txBody>
                    <a:bodyPr/>
                    <a:lstStyle/>
                    <a:p>
                      <a:pPr marL="0" marR="0" lvl="0" indent="0" algn="l" rtl="0">
                        <a:spcBef>
                          <a:spcPts val="0"/>
                        </a:spcBef>
                        <a:buSzPct val="25000"/>
                        <a:buNone/>
                      </a:pPr>
                      <a:r>
                        <a:rPr lang="en-US" sz="1800"/>
                        <a:t>2019</a:t>
                      </a: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1800"/>
                        <a:t>Alan Chastain</a:t>
                      </a:r>
                      <a:br>
                        <a:rPr lang="en-US" sz="1800"/>
                      </a:br>
                      <a:r>
                        <a:rPr lang="en-US" sz="1800"/>
                        <a:t>Keith Latson</a:t>
                      </a:r>
                      <a:br>
                        <a:rPr lang="en-US" sz="1800"/>
                      </a:br>
                      <a:r>
                        <a:rPr lang="en-US" sz="1800"/>
                        <a:t>Foster Northrop</a:t>
                      </a:r>
                      <a:br>
                        <a:rPr lang="en-US" sz="1800"/>
                      </a:br>
                      <a:r>
                        <a:rPr lang="en-US" sz="1800"/>
                        <a:t>Andy Roberts</a:t>
                      </a:r>
                      <a:br>
                        <a:rPr lang="en-US" sz="1800"/>
                      </a:br>
                      <a:r>
                        <a:rPr lang="en-US" sz="1800"/>
                        <a:t>Mary Scollay</a:t>
                      </a:r>
                    </a:p>
                  </a:txBody>
                  <a:tcPr marL="91450" marR="91450" marT="45725" marB="45725"/>
                </a:tc>
                <a:tc>
                  <a:txBody>
                    <a:bodyPr/>
                    <a:lstStyle/>
                    <a:p>
                      <a:pPr marL="0" marR="0" lvl="0" indent="0" algn="l" rtl="0">
                        <a:spcBef>
                          <a:spcPts val="0"/>
                        </a:spcBef>
                        <a:buSzPct val="25000"/>
                        <a:buNone/>
                      </a:pPr>
                      <a:r>
                        <a:rPr lang="en-US" sz="1800"/>
                        <a:t>Dan Duncan</a:t>
                      </a:r>
                      <a:br>
                        <a:rPr lang="en-US" sz="1800"/>
                      </a:br>
                      <a:r>
                        <a:rPr lang="en-US" sz="1800"/>
                        <a:t>Ron Friedman</a:t>
                      </a:r>
                      <a:br>
                        <a:rPr lang="en-US" sz="1800"/>
                      </a:br>
                      <a:r>
                        <a:rPr lang="en-US" sz="1800"/>
                        <a:t>Cody Johnson</a:t>
                      </a:r>
                      <a:br>
                        <a:rPr lang="en-US" sz="1800"/>
                      </a:br>
                      <a:r>
                        <a:rPr lang="en-US" sz="1800"/>
                        <a:t>Debbie Lamparter</a:t>
                      </a:r>
                    </a:p>
                  </a:txBody>
                  <a:tcPr marL="91450" marR="91450" marT="45725" marB="45725"/>
                </a:tc>
                <a:tc>
                  <a:txBody>
                    <a:bodyPr/>
                    <a:lstStyle/>
                    <a:p>
                      <a:pPr marL="0" marR="0" lvl="0" indent="0" algn="l" rtl="0">
                        <a:spcBef>
                          <a:spcPts val="0"/>
                        </a:spcBef>
                        <a:buSzPct val="25000"/>
                        <a:buNone/>
                      </a:pPr>
                      <a:r>
                        <a:rPr lang="en-US" sz="1800"/>
                        <a:t>Stuart Brown</a:t>
                      </a:r>
                      <a:br>
                        <a:rPr lang="en-US" sz="1800"/>
                      </a:br>
                      <a:r>
                        <a:rPr lang="en-US" sz="1800"/>
                        <a:t>Stephen Dey</a:t>
                      </a:r>
                      <a:br>
                        <a:rPr lang="en-US" sz="1800"/>
                      </a:br>
                      <a:r>
                        <a:rPr lang="en-US" sz="1800"/>
                        <a:t>Lydia Hamilton</a:t>
                      </a:r>
                      <a:br>
                        <a:rPr lang="en-US" sz="1800"/>
                      </a:br>
                      <a:r>
                        <a:rPr lang="en-US" sz="1800"/>
                        <a:t>John Peloso</a:t>
                      </a:r>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Shape 297"/>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Welfare &amp; Public Policy Advisory Council</a:t>
            </a:r>
          </a:p>
        </p:txBody>
      </p:sp>
      <p:sp>
        <p:nvSpPr>
          <p:cNvPr id="298" name="Shape 298"/>
          <p:cNvSpPr txBox="1">
            <a:spLocks noGrp="1"/>
          </p:cNvSpPr>
          <p:nvPr>
            <p:ph type="body" idx="1"/>
          </p:nvPr>
        </p:nvSpPr>
        <p:spPr>
          <a:xfrm>
            <a:off x="838200" y="1825625"/>
            <a:ext cx="10515600" cy="5032500"/>
          </a:xfrm>
          <a:prstGeom prst="rect">
            <a:avLst/>
          </a:prstGeom>
          <a:noFill/>
          <a:ln>
            <a:noFill/>
          </a:ln>
        </p:spPr>
        <p:txBody>
          <a:bodyPr lIns="91425" tIns="45700" rIns="91425" bIns="45700" anchor="t" anchorCtr="0">
            <a:noAutofit/>
          </a:bodyPr>
          <a:lstStyle/>
          <a:p>
            <a:pPr marL="228600" marR="0" lvl="0" indent="-228600" algn="l" rtl="0">
              <a:lnSpc>
                <a:spcPct val="80000"/>
              </a:lnSpc>
              <a:spcBef>
                <a:spcPts val="0"/>
              </a:spcBef>
              <a:spcAft>
                <a:spcPts val="0"/>
              </a:spcAft>
              <a:buClr>
                <a:schemeClr val="dk1"/>
              </a:buClr>
              <a:buSzPct val="99615"/>
              <a:buFont typeface="Arial"/>
              <a:buChar char="•"/>
            </a:pPr>
            <a:r>
              <a:rPr lang="en-US" sz="2590"/>
              <a:t>Goals: </a:t>
            </a:r>
            <a:r>
              <a:rPr lang="en-US" sz="2590" b="0" i="0" u="none" strike="noStrike" cap="none">
                <a:solidFill>
                  <a:schemeClr val="dk1"/>
                </a:solidFill>
                <a:latin typeface="Calibri"/>
                <a:ea typeface="Calibri"/>
                <a:cs typeface="Calibri"/>
                <a:sym typeface="Calibri"/>
              </a:rPr>
              <a:t>To monitor welfare issues and matters of public policy in both the equine industry and veterinary profession for the purposes of advising AAEP leadership on such matters as well as to make recommendations on a particular course of action by the association.</a:t>
            </a:r>
          </a:p>
          <a:p>
            <a:pPr marL="228600" marR="0" lvl="0" indent="-228600" algn="l" rtl="0">
              <a:lnSpc>
                <a:spcPct val="80000"/>
              </a:lnSpc>
              <a:spcBef>
                <a:spcPts val="1000"/>
              </a:spcBef>
              <a:spcAft>
                <a:spcPts val="0"/>
              </a:spcAft>
              <a:buClr>
                <a:schemeClr val="dk1"/>
              </a:buClr>
              <a:buSzPct val="99615"/>
              <a:buFont typeface="Arial"/>
              <a:buChar char="•"/>
            </a:pPr>
            <a:r>
              <a:rPr lang="en-US" sz="2590" b="1" i="0" u="none" strike="noStrike" cap="none">
                <a:solidFill>
                  <a:schemeClr val="dk1"/>
                </a:solidFill>
                <a:latin typeface="Calibri"/>
                <a:ea typeface="Calibri"/>
                <a:cs typeface="Calibri"/>
                <a:sym typeface="Calibri"/>
              </a:rPr>
              <a:t>Cynthia MacKenzie, Chair, 2017</a:t>
            </a:r>
            <a:br>
              <a:rPr lang="en-US" sz="2590" b="0" i="0" u="none" strike="noStrike" cap="none">
                <a:solidFill>
                  <a:schemeClr val="dk1"/>
                </a:solidFill>
                <a:latin typeface="Calibri"/>
                <a:ea typeface="Calibri"/>
                <a:cs typeface="Calibri"/>
                <a:sym typeface="Calibri"/>
              </a:rPr>
            </a:br>
            <a:r>
              <a:rPr lang="en-US" sz="2590" b="0" i="0" u="none" strike="noStrike" cap="none">
                <a:solidFill>
                  <a:schemeClr val="dk1"/>
                </a:solidFill>
                <a:latin typeface="Calibri"/>
                <a:ea typeface="Calibri"/>
                <a:cs typeface="Calibri"/>
                <a:sym typeface="Calibri"/>
              </a:rPr>
              <a:t>(859) 806-3757</a:t>
            </a:r>
            <a:br>
              <a:rPr lang="en-US" sz="2590" b="0" i="0" u="none" strike="noStrike" cap="none">
                <a:solidFill>
                  <a:schemeClr val="dk1"/>
                </a:solidFill>
                <a:latin typeface="Calibri"/>
                <a:ea typeface="Calibri"/>
                <a:cs typeface="Calibri"/>
                <a:sym typeface="Calibri"/>
              </a:rPr>
            </a:br>
            <a:r>
              <a:rPr lang="en-US" sz="2590" b="0" i="0" u="sng" strike="noStrike" cap="none">
                <a:solidFill>
                  <a:schemeClr val="hlink"/>
                </a:solidFill>
                <a:latin typeface="Calibri"/>
                <a:ea typeface="Calibri"/>
                <a:cs typeface="Calibri"/>
                <a:sym typeface="Calibri"/>
                <a:hlinkClick r:id="rId3"/>
              </a:rPr>
              <a:t>vetmack98@gmail.com</a:t>
            </a:r>
          </a:p>
          <a:p>
            <a:pPr marL="228600" marR="0" lvl="0" indent="-228600" algn="l" rtl="0">
              <a:lnSpc>
                <a:spcPct val="80000"/>
              </a:lnSpc>
              <a:spcBef>
                <a:spcPts val="1000"/>
              </a:spcBef>
              <a:spcAft>
                <a:spcPts val="0"/>
              </a:spcAft>
              <a:buClr>
                <a:schemeClr val="dk1"/>
              </a:buClr>
              <a:buSzPct val="99615"/>
              <a:buFont typeface="Arial"/>
              <a:buChar char="•"/>
            </a:pPr>
            <a:r>
              <a:rPr lang="en-US" sz="2590" b="1" i="0" u="none" strike="noStrike" cap="none">
                <a:solidFill>
                  <a:schemeClr val="dk1"/>
                </a:solidFill>
                <a:latin typeface="Calibri"/>
                <a:ea typeface="Calibri"/>
                <a:cs typeface="Calibri"/>
                <a:sym typeface="Calibri"/>
              </a:rPr>
              <a:t>Bruce Whittle, Vice Chair, 2018</a:t>
            </a:r>
            <a:br>
              <a:rPr lang="en-US" sz="2590" b="0" i="0" u="none" strike="noStrike" cap="none">
                <a:solidFill>
                  <a:schemeClr val="dk1"/>
                </a:solidFill>
                <a:latin typeface="Calibri"/>
                <a:ea typeface="Calibri"/>
                <a:cs typeface="Calibri"/>
                <a:sym typeface="Calibri"/>
              </a:rPr>
            </a:br>
            <a:r>
              <a:rPr lang="en-US" sz="2590" b="0" i="0" u="sng" strike="noStrike" cap="none">
                <a:solidFill>
                  <a:schemeClr val="hlink"/>
                </a:solidFill>
                <a:latin typeface="Calibri"/>
                <a:ea typeface="Calibri"/>
                <a:cs typeface="Calibri"/>
                <a:sym typeface="Calibri"/>
                <a:hlinkClick r:id="rId4"/>
              </a:rPr>
              <a:t>brucewhittle@gmail.com</a:t>
            </a:r>
          </a:p>
          <a:p>
            <a:pPr marL="228600" marR="0" lvl="0" indent="-228600" algn="l" rtl="0">
              <a:lnSpc>
                <a:spcPct val="80000"/>
              </a:lnSpc>
              <a:spcBef>
                <a:spcPts val="1000"/>
              </a:spcBef>
              <a:spcAft>
                <a:spcPts val="0"/>
              </a:spcAft>
              <a:buClr>
                <a:schemeClr val="dk1"/>
              </a:buClr>
              <a:buSzPct val="99615"/>
              <a:buFont typeface="Arial"/>
              <a:buChar char="•"/>
            </a:pPr>
            <a:r>
              <a:rPr lang="en-US" sz="2590" b="0" i="1" u="none" strike="noStrike" cap="none">
                <a:solidFill>
                  <a:schemeClr val="dk1"/>
                </a:solidFill>
                <a:latin typeface="Calibri"/>
                <a:ea typeface="Calibri"/>
                <a:cs typeface="Calibri"/>
                <a:sym typeface="Calibri"/>
              </a:rPr>
              <a:t>Board Liaison: Kathleen Anderson</a:t>
            </a:r>
          </a:p>
          <a:p>
            <a:pPr marL="228600" marR="0" lvl="0" indent="-228600" algn="l" rtl="0">
              <a:lnSpc>
                <a:spcPct val="80000"/>
              </a:lnSpc>
              <a:spcBef>
                <a:spcPts val="1000"/>
              </a:spcBef>
              <a:buClr>
                <a:schemeClr val="dk1"/>
              </a:buClr>
              <a:buSzPct val="99615"/>
              <a:buFont typeface="Arial"/>
              <a:buChar char="•"/>
            </a:pPr>
            <a:r>
              <a:rPr lang="en-US" sz="2590" b="0" i="1" u="none" strike="noStrike" cap="none">
                <a:solidFill>
                  <a:schemeClr val="dk1"/>
                </a:solidFill>
                <a:latin typeface="Calibri"/>
                <a:ea typeface="Calibri"/>
                <a:cs typeface="Calibri"/>
                <a:sym typeface="Calibri"/>
              </a:rPr>
              <a:t>Staff Liaisons: Sally Baker/Keith Kleine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Shape 303"/>
          <p:cNvSpPr txBox="1">
            <a:spLocks noGrp="1"/>
          </p:cNvSpPr>
          <p:nvPr>
            <p:ph type="title"/>
          </p:nvPr>
        </p:nvSpPr>
        <p:spPr>
          <a:xfrm>
            <a:off x="838200" y="365125"/>
            <a:ext cx="10515600" cy="1325700"/>
          </a:xfrm>
          <a:prstGeom prst="rect">
            <a:avLst/>
          </a:prstGeom>
        </p:spPr>
        <p:txBody>
          <a:bodyPr lIns="91425" tIns="91425" rIns="91425" bIns="91425" anchor="ctr" anchorCtr="0">
            <a:noAutofit/>
          </a:bodyPr>
          <a:lstStyle/>
          <a:p>
            <a:pPr lvl="0">
              <a:spcBef>
                <a:spcPts val="0"/>
              </a:spcBef>
              <a:buNone/>
            </a:pPr>
            <a:r>
              <a:rPr lang="en-US" b="1"/>
              <a:t>ACTIVITIES AND RESPONSIBILITIES - WPPAC</a:t>
            </a:r>
          </a:p>
        </p:txBody>
      </p:sp>
      <p:sp>
        <p:nvSpPr>
          <p:cNvPr id="304" name="Shape 304"/>
          <p:cNvSpPr txBox="1">
            <a:spLocks noGrp="1"/>
          </p:cNvSpPr>
          <p:nvPr>
            <p:ph type="body" idx="1"/>
          </p:nvPr>
        </p:nvSpPr>
        <p:spPr>
          <a:xfrm>
            <a:off x="838200" y="1825625"/>
            <a:ext cx="10515600" cy="4351200"/>
          </a:xfrm>
          <a:prstGeom prst="rect">
            <a:avLst/>
          </a:prstGeom>
        </p:spPr>
        <p:txBody>
          <a:bodyPr lIns="91425" tIns="91425" rIns="91425" bIns="91425" anchor="t" anchorCtr="0">
            <a:noAutofit/>
          </a:bodyPr>
          <a:lstStyle/>
          <a:p>
            <a:pPr lvl="0">
              <a:spcBef>
                <a:spcPts val="0"/>
              </a:spcBef>
              <a:buNone/>
            </a:pPr>
            <a:r>
              <a:rPr lang="en-US"/>
              <a:t>The WPPAC tries to have at least 4 conference calls a year each around 1.5 hours</a:t>
            </a:r>
          </a:p>
          <a:p>
            <a:pPr lvl="0">
              <a:spcBef>
                <a:spcPts val="0"/>
              </a:spcBef>
              <a:buNone/>
            </a:pPr>
            <a:r>
              <a:rPr lang="en-US"/>
              <a:t>There may be 4-5 subcommittees going at any given time, depending on needs that come through</a:t>
            </a:r>
          </a:p>
          <a:p>
            <a:pPr lvl="0">
              <a:spcBef>
                <a:spcPts val="0"/>
              </a:spcBef>
              <a:buClr>
                <a:schemeClr val="dk1"/>
              </a:buClr>
              <a:buSzPct val="39285"/>
              <a:buFont typeface="Arial"/>
              <a:buNone/>
            </a:pPr>
            <a:r>
              <a:rPr lang="en-US"/>
              <a:t>The WPPAC evaluates current policy positions pertaining to welfare issues every 3 years</a:t>
            </a:r>
          </a:p>
          <a:p>
            <a:pPr lvl="0">
              <a:spcBef>
                <a:spcPts val="0"/>
              </a:spcBef>
              <a:buNone/>
            </a:pP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Shape 309"/>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Welfare &amp; Public Policy Advisory Council</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Members:</a:t>
            </a:r>
          </a:p>
        </p:txBody>
      </p:sp>
      <p:graphicFrame>
        <p:nvGraphicFramePr>
          <p:cNvPr id="310" name="Shape 310"/>
          <p:cNvGraphicFramePr/>
          <p:nvPr/>
        </p:nvGraphicFramePr>
        <p:xfrm>
          <a:off x="838200" y="1825625"/>
          <a:ext cx="3000000" cy="3000000"/>
        </p:xfrm>
        <a:graphic>
          <a:graphicData uri="http://schemas.openxmlformats.org/drawingml/2006/table">
            <a:tbl>
              <a:tblPr firstRow="1" bandRow="1">
                <a:noFill/>
                <a:tableStyleId>{026446A4-0211-45F9-8A7E-20E9D6FB9FBF}</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50">
                <a:tc>
                  <a:txBody>
                    <a:bodyPr/>
                    <a:lstStyle/>
                    <a:p>
                      <a:pPr marL="0" marR="0" lvl="0" indent="0" algn="l" rtl="0">
                        <a:spcBef>
                          <a:spcPts val="0"/>
                        </a:spcBef>
                        <a:buSzPct val="25000"/>
                        <a:buNone/>
                      </a:pPr>
                      <a:r>
                        <a:rPr lang="en-US" sz="1800"/>
                        <a:t>2017</a:t>
                      </a:r>
                    </a:p>
                  </a:txBody>
                  <a:tcPr marL="91450" marR="91450" marT="45725" marB="45725"/>
                </a:tc>
                <a:tc>
                  <a:txBody>
                    <a:bodyPr/>
                    <a:lstStyle/>
                    <a:p>
                      <a:pPr marL="0" marR="0" lvl="0" indent="0" algn="l" rtl="0">
                        <a:spcBef>
                          <a:spcPts val="0"/>
                        </a:spcBef>
                        <a:buSzPct val="25000"/>
                        <a:buNone/>
                      </a:pPr>
                      <a:r>
                        <a:rPr lang="en-US" sz="1800"/>
                        <a:t>2018</a:t>
                      </a:r>
                    </a:p>
                  </a:txBody>
                  <a:tcPr marL="91450" marR="91450" marT="45725" marB="45725"/>
                </a:tc>
                <a:tc>
                  <a:txBody>
                    <a:bodyPr/>
                    <a:lstStyle/>
                    <a:p>
                      <a:pPr marL="0" marR="0" lvl="0" indent="0" algn="l" rtl="0">
                        <a:spcBef>
                          <a:spcPts val="0"/>
                        </a:spcBef>
                        <a:buSzPct val="25000"/>
                        <a:buNone/>
                      </a:pPr>
                      <a:r>
                        <a:rPr lang="en-US" sz="1800"/>
                        <a:t>2019</a:t>
                      </a: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1800"/>
                        <a:t>Mark Akin</a:t>
                      </a:r>
                      <a:br>
                        <a:rPr lang="en-US" sz="1800"/>
                      </a:br>
                      <a:r>
                        <a:rPr lang="en-US" sz="1800"/>
                        <a:t>Kent Carter</a:t>
                      </a:r>
                      <a:br>
                        <a:rPr lang="en-US" sz="1800"/>
                      </a:br>
                      <a:r>
                        <a:rPr lang="en-US" sz="1800"/>
                        <a:t>Brad Jackman</a:t>
                      </a:r>
                      <a:br>
                        <a:rPr lang="en-US" sz="1800"/>
                      </a:br>
                      <a:r>
                        <a:rPr lang="en-US" sz="1800"/>
                        <a:t>Alina Vale</a:t>
                      </a:r>
                      <a:br>
                        <a:rPr lang="en-US" sz="1800"/>
                      </a:br>
                      <a:r>
                        <a:rPr lang="en-US" sz="1800"/>
                        <a:t>Carolyn Weinberg</a:t>
                      </a:r>
                    </a:p>
                  </a:txBody>
                  <a:tcPr marL="91450" marR="91450" marT="45725" marB="45725"/>
                </a:tc>
                <a:tc>
                  <a:txBody>
                    <a:bodyPr/>
                    <a:lstStyle/>
                    <a:p>
                      <a:pPr marL="0" marR="0" lvl="0" indent="0" algn="l" rtl="0">
                        <a:spcBef>
                          <a:spcPts val="0"/>
                        </a:spcBef>
                        <a:buSzPct val="25000"/>
                        <a:buNone/>
                      </a:pPr>
                      <a:r>
                        <a:rPr lang="en-US" sz="1800"/>
                        <a:t>Joe Bertone</a:t>
                      </a:r>
                      <a:br>
                        <a:rPr lang="en-US" sz="1800"/>
                      </a:br>
                      <a:r>
                        <a:rPr lang="en-US" sz="1800"/>
                        <a:t>Katie Flynn</a:t>
                      </a:r>
                      <a:br>
                        <a:rPr lang="en-US" sz="1800"/>
                      </a:br>
                      <a:r>
                        <a:rPr lang="en-US" sz="1800"/>
                        <a:t>Miles Hildebrand</a:t>
                      </a:r>
                      <a:br>
                        <a:rPr lang="en-US" sz="1800"/>
                      </a:br>
                      <a:r>
                        <a:rPr lang="en-US" sz="1800"/>
                        <a:t>John Lee, Jr.</a:t>
                      </a:r>
                      <a:br>
                        <a:rPr lang="en-US" sz="1800"/>
                      </a:br>
                      <a:r>
                        <a:rPr lang="en-US" sz="1800"/>
                        <a:t>Harry Werner</a:t>
                      </a:r>
                      <a:br>
                        <a:rPr lang="en-US" sz="1800"/>
                      </a:br>
                      <a:r>
                        <a:rPr lang="en-US" sz="1800"/>
                        <a:t>Jim Zeliff</a:t>
                      </a:r>
                    </a:p>
                  </a:txBody>
                  <a:tcPr marL="91450" marR="91450" marT="45725" marB="45725"/>
                </a:tc>
                <a:tc>
                  <a:txBody>
                    <a:bodyPr/>
                    <a:lstStyle/>
                    <a:p>
                      <a:pPr marL="0" marR="0" lvl="0" indent="0" algn="l" rtl="0">
                        <a:spcBef>
                          <a:spcPts val="0"/>
                        </a:spcBef>
                        <a:buSzPct val="25000"/>
                        <a:buNone/>
                      </a:pPr>
                      <a:r>
                        <a:rPr lang="en-US" sz="1800"/>
                        <a:t>Angela Demaree</a:t>
                      </a:r>
                      <a:br>
                        <a:rPr lang="en-US" sz="1800"/>
                      </a:br>
                      <a:r>
                        <a:rPr lang="en-US" sz="1800"/>
                        <a:t>Clara Mason</a:t>
                      </a:r>
                      <a:br>
                        <a:rPr lang="en-US" sz="1800"/>
                      </a:br>
                      <a:r>
                        <a:rPr lang="en-US" sz="1800"/>
                        <a:t>Brad Tanner</a:t>
                      </a:r>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Shape 315"/>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a:t>Helpful </a:t>
            </a:r>
            <a:r>
              <a:rPr lang="en-US" sz="4400" b="0" i="0" u="none" strike="noStrike" cap="none">
                <a:solidFill>
                  <a:schemeClr val="dk1"/>
                </a:solidFill>
                <a:latin typeface="Calibri"/>
                <a:ea typeface="Calibri"/>
                <a:cs typeface="Calibri"/>
                <a:sym typeface="Calibri"/>
              </a:rPr>
              <a:t>Documents</a:t>
            </a:r>
          </a:p>
        </p:txBody>
      </p:sp>
      <p:sp>
        <p:nvSpPr>
          <p:cNvPr id="316" name="Shape 316"/>
          <p:cNvSpPr txBox="1">
            <a:spLocks noGrp="1"/>
          </p:cNvSpPr>
          <p:nvPr>
            <p:ph type="body" idx="1"/>
          </p:nvPr>
        </p:nvSpPr>
        <p:spPr>
          <a:xfrm>
            <a:off x="354725" y="1504500"/>
            <a:ext cx="5817600" cy="4672200"/>
          </a:xfrm>
          <a:prstGeom prst="rect">
            <a:avLst/>
          </a:prstGeom>
          <a:noFill/>
          <a:ln>
            <a:noFill/>
          </a:ln>
        </p:spPr>
        <p:txBody>
          <a:bodyPr lIns="91425" tIns="45700" rIns="91425" bIns="45700" anchor="t" anchorCtr="0">
            <a:noAutofit/>
          </a:bodyPr>
          <a:lstStyle/>
          <a:p>
            <a:pPr marL="228600" marR="0" lvl="0" indent="-203200" algn="l" rtl="0">
              <a:lnSpc>
                <a:spcPct val="90000"/>
              </a:lnSpc>
              <a:spcBef>
                <a:spcPts val="1000"/>
              </a:spcBef>
              <a:buClr>
                <a:schemeClr val="dk1"/>
              </a:buClr>
              <a:buSzPct val="100000"/>
              <a:buFont typeface="Arial"/>
              <a:buChar char="•"/>
            </a:pPr>
            <a:r>
              <a:rPr lang="en-US" sz="2400"/>
              <a:t>1. Duties and responsibilities of Committee Chairs</a:t>
            </a:r>
          </a:p>
          <a:p>
            <a:pPr marL="228600" marR="0" lvl="0" indent="-203200" algn="l" rtl="0">
              <a:lnSpc>
                <a:spcPct val="90000"/>
              </a:lnSpc>
              <a:spcBef>
                <a:spcPts val="1000"/>
              </a:spcBef>
              <a:buClr>
                <a:schemeClr val="dk1"/>
              </a:buClr>
              <a:buSzPct val="100000"/>
              <a:buFont typeface="Arial"/>
              <a:buChar char="•"/>
            </a:pPr>
            <a:r>
              <a:rPr lang="en-US" sz="2400"/>
              <a:t>2. Duties and responsibilities of Board Liaisons</a:t>
            </a:r>
          </a:p>
          <a:p>
            <a:pPr marL="228600" marR="0" lvl="0" indent="-203200" algn="l" rtl="0">
              <a:lnSpc>
                <a:spcPct val="90000"/>
              </a:lnSpc>
              <a:spcBef>
                <a:spcPts val="1000"/>
              </a:spcBef>
              <a:buClr>
                <a:schemeClr val="dk1"/>
              </a:buClr>
              <a:buSzPct val="100000"/>
              <a:buFont typeface="Arial"/>
              <a:buChar char="•"/>
            </a:pPr>
            <a:r>
              <a:rPr lang="en-US" sz="2400"/>
              <a:t>3. Duties and responsibilities of Moderators</a:t>
            </a:r>
          </a:p>
          <a:p>
            <a:pPr marL="228600" marR="0" lvl="0" indent="-203200" algn="l" rtl="0">
              <a:lnSpc>
                <a:spcPct val="90000"/>
              </a:lnSpc>
              <a:spcBef>
                <a:spcPts val="1000"/>
              </a:spcBef>
              <a:buClr>
                <a:schemeClr val="dk1"/>
              </a:buClr>
              <a:buSzPct val="100000"/>
              <a:buFont typeface="Arial"/>
              <a:buChar char="•"/>
            </a:pPr>
            <a:r>
              <a:rPr lang="en-US" sz="2400"/>
              <a:t>4. Duties and responsibilities of Committee and Task Force Members</a:t>
            </a:r>
          </a:p>
          <a:p>
            <a:pPr lvl="0" rtl="0">
              <a:lnSpc>
                <a:spcPct val="115000"/>
              </a:lnSpc>
              <a:spcBef>
                <a:spcPts val="0"/>
              </a:spcBef>
              <a:buClr>
                <a:schemeClr val="dk1"/>
              </a:buClr>
              <a:buSzPct val="100000"/>
              <a:buFont typeface="Arial"/>
              <a:buChar char="•"/>
            </a:pPr>
            <a:r>
              <a:rPr lang="en-US" sz="2400"/>
              <a:t>5. How to Ask For Help</a:t>
            </a:r>
          </a:p>
          <a:p>
            <a:pPr lvl="0" rtl="0">
              <a:lnSpc>
                <a:spcPct val="115000"/>
              </a:lnSpc>
              <a:spcBef>
                <a:spcPts val="0"/>
              </a:spcBef>
              <a:buClr>
                <a:schemeClr val="dk1"/>
              </a:buClr>
              <a:buSzPct val="100000"/>
              <a:buFont typeface="Arial"/>
              <a:buChar char="•"/>
            </a:pPr>
            <a:r>
              <a:rPr lang="en-US" sz="2400"/>
              <a:t>6. How to Create a Meeting Agenda   </a:t>
            </a:r>
          </a:p>
          <a:p>
            <a:pPr lvl="0" rtl="0">
              <a:lnSpc>
                <a:spcPct val="115000"/>
              </a:lnSpc>
              <a:spcBef>
                <a:spcPts val="0"/>
              </a:spcBef>
              <a:buClr>
                <a:schemeClr val="dk1"/>
              </a:buClr>
              <a:buSzPct val="100000"/>
              <a:buFont typeface="Arial"/>
              <a:buChar char="•"/>
            </a:pPr>
            <a:r>
              <a:rPr lang="en-US" sz="2400"/>
              <a:t>7. How to Delegate </a:t>
            </a:r>
          </a:p>
          <a:p>
            <a:pPr lvl="0" rtl="0">
              <a:lnSpc>
                <a:spcPct val="115000"/>
              </a:lnSpc>
              <a:spcBef>
                <a:spcPts val="0"/>
              </a:spcBef>
              <a:buClr>
                <a:schemeClr val="dk1"/>
              </a:buClr>
              <a:buSzPct val="100000"/>
              <a:buFont typeface="Arial"/>
              <a:buChar char="•"/>
            </a:pPr>
            <a:r>
              <a:rPr lang="en-US" sz="2400"/>
              <a:t>8. How to Keep a Meeting on Track </a:t>
            </a:r>
          </a:p>
          <a:p>
            <a:pPr marL="0" marR="0" lvl="0" indent="0" algn="l" rtl="0">
              <a:lnSpc>
                <a:spcPct val="90000"/>
              </a:lnSpc>
              <a:spcBef>
                <a:spcPts val="1000"/>
              </a:spcBef>
              <a:buNone/>
            </a:pPr>
            <a:endParaRPr/>
          </a:p>
        </p:txBody>
      </p:sp>
      <p:sp>
        <p:nvSpPr>
          <p:cNvPr id="317" name="Shape 317"/>
          <p:cNvSpPr txBox="1">
            <a:spLocks noGrp="1"/>
          </p:cNvSpPr>
          <p:nvPr>
            <p:ph type="body" idx="2"/>
          </p:nvPr>
        </p:nvSpPr>
        <p:spPr>
          <a:xfrm>
            <a:off x="6172200" y="1690700"/>
            <a:ext cx="5817600" cy="4486200"/>
          </a:xfrm>
          <a:prstGeom prst="rect">
            <a:avLst/>
          </a:prstGeom>
        </p:spPr>
        <p:txBody>
          <a:bodyPr lIns="91425" tIns="91425" rIns="91425" bIns="91425" anchor="t" anchorCtr="0">
            <a:noAutofit/>
          </a:bodyPr>
          <a:lstStyle/>
          <a:p>
            <a:pPr lvl="0" rtl="0">
              <a:lnSpc>
                <a:spcPct val="115000"/>
              </a:lnSpc>
              <a:spcBef>
                <a:spcPts val="0"/>
              </a:spcBef>
              <a:buSzPct val="100000"/>
            </a:pPr>
            <a:r>
              <a:rPr lang="en-US" sz="2400"/>
              <a:t>9. How to Navigate Conflict</a:t>
            </a:r>
          </a:p>
          <a:p>
            <a:pPr lvl="0" rtl="0">
              <a:lnSpc>
                <a:spcPct val="115000"/>
              </a:lnSpc>
              <a:spcBef>
                <a:spcPts val="0"/>
              </a:spcBef>
              <a:buSzPct val="100000"/>
            </a:pPr>
            <a:r>
              <a:rPr lang="en-US" sz="2400"/>
              <a:t>10.  How to Prioritize Goals and Activities</a:t>
            </a:r>
          </a:p>
          <a:p>
            <a:pPr lvl="0" rtl="0">
              <a:lnSpc>
                <a:spcPct val="115000"/>
              </a:lnSpc>
              <a:spcBef>
                <a:spcPts val="0"/>
              </a:spcBef>
              <a:buSzPct val="100000"/>
            </a:pPr>
            <a:r>
              <a:rPr lang="en-US" sz="2400"/>
              <a:t>11.  How to Record Helpful Meeting Minutes</a:t>
            </a:r>
          </a:p>
          <a:p>
            <a:pPr lvl="0" rtl="0">
              <a:lnSpc>
                <a:spcPct val="115000"/>
              </a:lnSpc>
              <a:spcBef>
                <a:spcPts val="0"/>
              </a:spcBef>
              <a:buSzPct val="100000"/>
            </a:pPr>
            <a:r>
              <a:rPr lang="en-US" sz="2400"/>
              <a:t>12.  Ethical Leadership </a:t>
            </a:r>
          </a:p>
          <a:p>
            <a:pPr lvl="0" rtl="0">
              <a:lnSpc>
                <a:spcPct val="115000"/>
              </a:lnSpc>
              <a:spcBef>
                <a:spcPts val="0"/>
              </a:spcBef>
              <a:buSzPct val="100000"/>
            </a:pPr>
            <a:r>
              <a:rPr lang="en-US" sz="2400"/>
              <a:t>13.  Minutes Template</a:t>
            </a:r>
          </a:p>
          <a:p>
            <a:pPr lvl="0" rtl="0">
              <a:lnSpc>
                <a:spcPct val="115000"/>
              </a:lnSpc>
              <a:spcBef>
                <a:spcPts val="0"/>
              </a:spcBef>
              <a:buSzPct val="100000"/>
            </a:pPr>
            <a:r>
              <a:rPr lang="en-US" sz="2400"/>
              <a:t>14.  Status Report Template</a:t>
            </a:r>
          </a:p>
          <a:p>
            <a:pPr lvl="0" rtl="0">
              <a:lnSpc>
                <a:spcPct val="115000"/>
              </a:lnSpc>
              <a:spcBef>
                <a:spcPts val="0"/>
              </a:spcBef>
              <a:buSzPct val="100000"/>
            </a:pPr>
            <a:r>
              <a:rPr lang="en-US" sz="2400"/>
              <a:t>15.  Agenda Template</a:t>
            </a:r>
          </a:p>
          <a:p>
            <a:pPr lvl="0" rtl="0">
              <a:lnSpc>
                <a:spcPct val="115000"/>
              </a:lnSpc>
              <a:spcBef>
                <a:spcPts val="0"/>
              </a:spcBef>
              <a:buSzPct val="100000"/>
            </a:pPr>
            <a:r>
              <a:rPr lang="en-US" sz="2400"/>
              <a:t>16.  Initiating and Moderating email discussions</a:t>
            </a:r>
          </a:p>
          <a:p>
            <a:pPr lvl="0">
              <a:spcBef>
                <a:spcPts val="0"/>
              </a:spcBef>
              <a:buNone/>
            </a:pPr>
            <a:endParaRPr sz="12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Shape 322"/>
          <p:cNvSpPr txBox="1">
            <a:spLocks noGrp="1"/>
          </p:cNvSpPr>
          <p:nvPr>
            <p:ph type="ctrTitle"/>
          </p:nvPr>
        </p:nvSpPr>
        <p:spPr>
          <a:xfrm>
            <a:off x="1524000" y="1122362"/>
            <a:ext cx="9144000" cy="2387700"/>
          </a:xfrm>
          <a:prstGeom prst="rect">
            <a:avLst/>
          </a:prstGeom>
        </p:spPr>
        <p:txBody>
          <a:bodyPr lIns="91425" tIns="91425" rIns="91425" bIns="91425" anchor="b" anchorCtr="0">
            <a:noAutofit/>
          </a:bodyPr>
          <a:lstStyle/>
          <a:p>
            <a:pPr lvl="0">
              <a:spcBef>
                <a:spcPts val="0"/>
              </a:spcBef>
              <a:buNone/>
            </a:pPr>
            <a:r>
              <a:rPr lang="en-US"/>
              <a:t>Do you have remaining questions about volunteering?</a:t>
            </a:r>
          </a:p>
        </p:txBody>
      </p:sp>
      <p:sp>
        <p:nvSpPr>
          <p:cNvPr id="323" name="Shape 323"/>
          <p:cNvSpPr txBox="1">
            <a:spLocks noGrp="1"/>
          </p:cNvSpPr>
          <p:nvPr>
            <p:ph type="subTitle" idx="1"/>
          </p:nvPr>
        </p:nvSpPr>
        <p:spPr>
          <a:xfrm>
            <a:off x="1524000" y="3602037"/>
            <a:ext cx="9144000" cy="1655700"/>
          </a:xfrm>
          <a:prstGeom prst="rect">
            <a:avLst/>
          </a:prstGeom>
        </p:spPr>
        <p:txBody>
          <a:bodyPr lIns="91425" tIns="91425" rIns="91425" bIns="91425" anchor="t" anchorCtr="0">
            <a:noAutofit/>
          </a:bodyPr>
          <a:lstStyle/>
          <a:p>
            <a:pPr lvl="0">
              <a:spcBef>
                <a:spcPts val="0"/>
              </a:spcBef>
              <a:buNone/>
            </a:pPr>
            <a:r>
              <a:rPr lang="en-US"/>
              <a:t>Contact: David Ramey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p:nvPr/>
        </p:nvSpPr>
        <p:spPr>
          <a:xfrm>
            <a:off x="0" y="0"/>
            <a:ext cx="12192000" cy="1182300"/>
          </a:xfrm>
          <a:prstGeom prst="rect">
            <a:avLst/>
          </a:prstGeom>
          <a:noFill/>
          <a:ln>
            <a:noFill/>
          </a:ln>
        </p:spPr>
        <p:txBody>
          <a:bodyPr lIns="91425" tIns="91425" rIns="91425" bIns="91425" anchor="ctr" anchorCtr="0">
            <a:noAutofit/>
          </a:bodyPr>
          <a:lstStyle/>
          <a:p>
            <a:pPr lvl="0" algn="ctr" rtl="0">
              <a:lnSpc>
                <a:spcPct val="115000"/>
              </a:lnSpc>
              <a:spcBef>
                <a:spcPts val="1800"/>
              </a:spcBef>
              <a:spcAft>
                <a:spcPts val="400"/>
              </a:spcAft>
              <a:buNone/>
            </a:pPr>
            <a:r>
              <a:rPr lang="en-US" sz="4800" b="1">
                <a:solidFill>
                  <a:schemeClr val="dk1"/>
                </a:solidFill>
              </a:rPr>
              <a:t>Committees and Councils</a:t>
            </a:r>
          </a:p>
        </p:txBody>
      </p:sp>
      <p:sp>
        <p:nvSpPr>
          <p:cNvPr id="110" name="Shape 110"/>
          <p:cNvSpPr txBox="1"/>
          <p:nvPr/>
        </p:nvSpPr>
        <p:spPr>
          <a:xfrm>
            <a:off x="271950" y="1962800"/>
            <a:ext cx="5309100" cy="4005000"/>
          </a:xfrm>
          <a:prstGeom prst="rect">
            <a:avLst/>
          </a:prstGeom>
          <a:noFill/>
          <a:ln>
            <a:noFill/>
          </a:ln>
        </p:spPr>
        <p:txBody>
          <a:bodyPr lIns="91425" tIns="91425" rIns="91425" bIns="91425" anchor="ctr" anchorCtr="0">
            <a:noAutofit/>
          </a:bodyPr>
          <a:lstStyle/>
          <a:p>
            <a:pPr lvl="0">
              <a:spcBef>
                <a:spcPts val="0"/>
              </a:spcBef>
              <a:buNone/>
            </a:pPr>
            <a:r>
              <a:rPr lang="en-US" sz="1600"/>
              <a:t>Councils are volunteer groups within the AAEP with a specific charge to provide guidance to the AAEP leadership. Councils may recommend the formation of task forces, member education, position statement development, motions for the board of directors, or other courses of action on a particular issue related to their subject area.</a:t>
            </a:r>
          </a:p>
          <a:p>
            <a:pPr lvl="0">
              <a:spcBef>
                <a:spcPts val="0"/>
              </a:spcBef>
              <a:buNone/>
            </a:pPr>
            <a:endParaRPr sz="1600"/>
          </a:p>
          <a:p>
            <a:pPr lvl="0">
              <a:spcBef>
                <a:spcPts val="0"/>
              </a:spcBef>
              <a:buNone/>
            </a:pPr>
            <a:r>
              <a:rPr lang="en-US" sz="1600"/>
              <a:t>Committees are volunteer work groups within the AAEP which have an ongoing, annual function and a focused charge related to a specific area of veterinary medicine, the equine industry or association governance. Policies and procedures relative to committees (e.g. appointment, terms, eligibility, etc.) are further defined in the AAEP Articles of Incorporation and Bylaws.</a:t>
            </a:r>
          </a:p>
          <a:p>
            <a:pPr lvl="0">
              <a:spcBef>
                <a:spcPts val="0"/>
              </a:spcBef>
              <a:buClr>
                <a:schemeClr val="dk1"/>
              </a:buClr>
              <a:buFont typeface="Arial"/>
              <a:buNone/>
            </a:pPr>
            <a:endParaRPr sz="1800"/>
          </a:p>
          <a:p>
            <a:pPr lvl="0">
              <a:spcBef>
                <a:spcPts val="0"/>
              </a:spcBef>
              <a:buNone/>
            </a:pPr>
            <a:r>
              <a:rPr lang="en-US"/>
              <a:t>Please see the complete listing of Committees and Councils and the current roster of members in the left-hand menu.</a:t>
            </a:r>
          </a:p>
          <a:p>
            <a:pPr lvl="0">
              <a:spcBef>
                <a:spcPts val="0"/>
              </a:spcBef>
              <a:buNone/>
            </a:pPr>
            <a:endParaRPr/>
          </a:p>
          <a:p>
            <a:pPr lvl="0" rtl="0">
              <a:spcBef>
                <a:spcPts val="0"/>
              </a:spcBef>
              <a:buNone/>
            </a:pPr>
            <a:r>
              <a:rPr lang="en-US" sz="1100" b="1" i="1">
                <a:solidFill>
                  <a:schemeClr val="dk1"/>
                </a:solidFill>
              </a:rPr>
              <a:t>Do you want to get involved with your Association? Click </a:t>
            </a:r>
            <a:r>
              <a:rPr lang="en-US" sz="1100" b="1" i="1" u="sng">
                <a:solidFill>
                  <a:schemeClr val="hlink"/>
                </a:solidFill>
                <a:hlinkClick r:id="rId3"/>
              </a:rPr>
              <a:t>here</a:t>
            </a:r>
            <a:r>
              <a:rPr lang="en-US" sz="1100" b="1" i="1">
                <a:solidFill>
                  <a:schemeClr val="dk1"/>
                </a:solidFill>
              </a:rPr>
              <a:t> to fill out the Volunteer Interest Form.</a:t>
            </a:r>
          </a:p>
        </p:txBody>
      </p:sp>
      <p:pic>
        <p:nvPicPr>
          <p:cNvPr id="111" name="Shape 111"/>
          <p:cNvPicPr preferRelativeResize="0"/>
          <p:nvPr/>
        </p:nvPicPr>
        <p:blipFill>
          <a:blip r:embed="rId4">
            <a:alphaModFix/>
          </a:blip>
          <a:stretch>
            <a:fillRect/>
          </a:stretch>
        </p:blipFill>
        <p:spPr>
          <a:xfrm>
            <a:off x="5733350" y="1334700"/>
            <a:ext cx="6306249" cy="463305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839800" y="457200"/>
            <a:ext cx="5904000" cy="8016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1"/>
              </a:buClr>
              <a:buSzPct val="25000"/>
              <a:buFont typeface="Calibri"/>
              <a:buNone/>
            </a:pPr>
            <a:r>
              <a:rPr lang="en-US" sz="3200" b="1" i="0" u="none" strike="noStrike" cap="none">
                <a:solidFill>
                  <a:schemeClr val="dk1"/>
                </a:solidFill>
                <a:latin typeface="Calibri"/>
                <a:ea typeface="Calibri"/>
                <a:cs typeface="Calibri"/>
                <a:sym typeface="Calibri"/>
              </a:rPr>
              <a:t>Thinking about volunteering?</a:t>
            </a:r>
          </a:p>
        </p:txBody>
      </p:sp>
      <p:sp>
        <p:nvSpPr>
          <p:cNvPr id="117" name="Shape 117"/>
          <p:cNvSpPr txBox="1">
            <a:spLocks noGrp="1"/>
          </p:cNvSpPr>
          <p:nvPr>
            <p:ph type="body" idx="2"/>
          </p:nvPr>
        </p:nvSpPr>
        <p:spPr>
          <a:xfrm>
            <a:off x="445700" y="1499250"/>
            <a:ext cx="5904000" cy="436980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25000"/>
              <a:buFont typeface="Arial"/>
              <a:buNone/>
            </a:pPr>
            <a:r>
              <a:rPr lang="en-US" sz="1800"/>
              <a:t>We appreciate your interest in serving on an AAEP committee! However, please understand that not everyone who wants to serve will be immediately chosen. The application process is competitive. Many people would like to serve on committees.  Unfortunately, there is not room for everyone to serve at any given time.  It is very rare that an applicant will be asked to serve on the first application.  </a:t>
            </a:r>
          </a:p>
          <a:p>
            <a:pPr marL="0" marR="0" lvl="0" indent="0" algn="l" rtl="0">
              <a:lnSpc>
                <a:spcPct val="90000"/>
              </a:lnSpc>
              <a:spcBef>
                <a:spcPts val="0"/>
              </a:spcBef>
              <a:buClr>
                <a:schemeClr val="dk1"/>
              </a:buClr>
              <a:buSzPct val="25000"/>
              <a:buFont typeface="Arial"/>
              <a:buNone/>
            </a:pPr>
            <a:endParaRPr sz="1800"/>
          </a:p>
          <a:p>
            <a:pPr marL="0" marR="0" lvl="0" indent="0" algn="l" rtl="0">
              <a:lnSpc>
                <a:spcPct val="90000"/>
              </a:lnSpc>
              <a:spcBef>
                <a:spcPts val="0"/>
              </a:spcBef>
              <a:buClr>
                <a:schemeClr val="dk1"/>
              </a:buClr>
              <a:buSzPct val="25000"/>
              <a:buFont typeface="Arial"/>
              <a:buNone/>
            </a:pPr>
            <a:r>
              <a:rPr lang="en-US" sz="1800"/>
              <a:t>In order to increase your chances of serving:</a:t>
            </a:r>
          </a:p>
          <a:p>
            <a:pPr marL="457200" marR="0" lvl="0" indent="-342900" algn="l" rtl="0">
              <a:lnSpc>
                <a:spcPct val="90000"/>
              </a:lnSpc>
              <a:spcBef>
                <a:spcPts val="0"/>
              </a:spcBef>
              <a:buSzPct val="100000"/>
              <a:buChar char="-"/>
            </a:pPr>
            <a:r>
              <a:rPr lang="en-US" sz="1800"/>
              <a:t>Consider applying to more than one committee</a:t>
            </a:r>
          </a:p>
          <a:p>
            <a:pPr marL="457200" marR="0" lvl="0" indent="-342900" algn="l" rtl="0">
              <a:lnSpc>
                <a:spcPct val="90000"/>
              </a:lnSpc>
              <a:spcBef>
                <a:spcPts val="0"/>
              </a:spcBef>
              <a:buSzPct val="100000"/>
              <a:buChar char="-"/>
            </a:pPr>
            <a:r>
              <a:rPr lang="en-US" sz="1800"/>
              <a:t>Please provide as much biographical information as possible on the Volunteer Information Form to aid in your selection.  </a:t>
            </a:r>
          </a:p>
          <a:p>
            <a:pPr marL="457200" marR="0" lvl="0" indent="-342900" algn="l" rtl="0">
              <a:lnSpc>
                <a:spcPct val="90000"/>
              </a:lnSpc>
              <a:spcBef>
                <a:spcPts val="0"/>
              </a:spcBef>
              <a:buSzPct val="100000"/>
              <a:buChar char="-"/>
            </a:pPr>
            <a:r>
              <a:rPr lang="en-US" sz="1800"/>
              <a:t>Please note any experience pertinent to a particular committee, as well as any other committees past and present you have served on, on the Volunteer Interest Form (CLICK HERE). </a:t>
            </a:r>
          </a:p>
        </p:txBody>
      </p:sp>
      <p:pic>
        <p:nvPicPr>
          <p:cNvPr id="118" name="Shape 118" descr="https://aaep.org/sites/default/files/images/AAEPmember-2Cgradient-300dpi.jpg"/>
          <p:cNvPicPr preferRelativeResize="0">
            <a:picLocks noGrp="1"/>
          </p:cNvPicPr>
          <p:nvPr>
            <p:ph type="body" idx="1"/>
          </p:nvPr>
        </p:nvPicPr>
        <p:blipFill rotWithShape="1">
          <a:blip r:embed="rId3">
            <a:alphaModFix/>
          </a:blip>
          <a:srcRect/>
          <a:stretch/>
        </p:blipFill>
        <p:spPr>
          <a:xfrm>
            <a:off x="7258050" y="744360"/>
            <a:ext cx="3288093" cy="490796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119425" y="294425"/>
            <a:ext cx="11616900" cy="1325700"/>
          </a:xfrm>
          <a:prstGeom prst="rect">
            <a:avLst/>
          </a:prstGeom>
        </p:spPr>
        <p:txBody>
          <a:bodyPr lIns="91425" tIns="91425" rIns="91425" bIns="91425" anchor="ctr" anchorCtr="0">
            <a:noAutofit/>
          </a:bodyPr>
          <a:lstStyle/>
          <a:p>
            <a:pPr lvl="0" rtl="0">
              <a:lnSpc>
                <a:spcPct val="100000"/>
              </a:lnSpc>
              <a:spcBef>
                <a:spcPts val="0"/>
              </a:spcBef>
              <a:buClr>
                <a:schemeClr val="dk1"/>
              </a:buClr>
              <a:buSzPct val="30555"/>
              <a:buFont typeface="Arial"/>
              <a:buNone/>
            </a:pPr>
            <a:r>
              <a:rPr lang="en-US" sz="3600" b="1">
                <a:latin typeface="Arial"/>
                <a:ea typeface="Arial"/>
                <a:cs typeface="Arial"/>
                <a:sym typeface="Arial"/>
              </a:rPr>
              <a:t>I’d like serve on a committee. What do I need to do?</a:t>
            </a:r>
          </a:p>
        </p:txBody>
      </p:sp>
      <p:sp>
        <p:nvSpPr>
          <p:cNvPr id="124" name="Shape 124"/>
          <p:cNvSpPr txBox="1"/>
          <p:nvPr/>
        </p:nvSpPr>
        <p:spPr>
          <a:xfrm>
            <a:off x="697625" y="1620125"/>
            <a:ext cx="10556700" cy="4965900"/>
          </a:xfrm>
          <a:prstGeom prst="rect">
            <a:avLst/>
          </a:prstGeom>
          <a:noFill/>
          <a:ln>
            <a:noFill/>
          </a:ln>
        </p:spPr>
        <p:txBody>
          <a:bodyPr lIns="91425" tIns="91425" rIns="91425" bIns="91425" anchor="t" anchorCtr="0">
            <a:noAutofit/>
          </a:bodyPr>
          <a:lstStyle/>
          <a:p>
            <a:pPr marL="457200" lvl="0" indent="-381000" rtl="0">
              <a:lnSpc>
                <a:spcPct val="150000"/>
              </a:lnSpc>
              <a:spcBef>
                <a:spcPts val="1000"/>
              </a:spcBef>
              <a:buClr>
                <a:schemeClr val="dk1"/>
              </a:buClr>
              <a:buSzPct val="100000"/>
              <a:buFont typeface="Calibri"/>
              <a:buChar char="❏"/>
            </a:pPr>
            <a:r>
              <a:rPr lang="en-US" sz="2400">
                <a:solidFill>
                  <a:schemeClr val="dk1"/>
                </a:solidFill>
                <a:latin typeface="Calibri"/>
                <a:ea typeface="Calibri"/>
                <a:cs typeface="Calibri"/>
                <a:sym typeface="Calibri"/>
              </a:rPr>
              <a:t>First, you must complete the Volunteer Interest Form </a:t>
            </a:r>
            <a:r>
              <a:rPr lang="en-US" sz="2400">
                <a:solidFill>
                  <a:srgbClr val="4A86E8"/>
                </a:solidFill>
                <a:latin typeface="Calibri"/>
                <a:ea typeface="Calibri"/>
                <a:cs typeface="Calibri"/>
                <a:sym typeface="Calibri"/>
              </a:rPr>
              <a:t>here</a:t>
            </a:r>
            <a:r>
              <a:rPr lang="en-US" sz="2400">
                <a:solidFill>
                  <a:schemeClr val="dk1"/>
                </a:solidFill>
                <a:latin typeface="Calibri"/>
                <a:ea typeface="Calibri"/>
                <a:cs typeface="Calibri"/>
                <a:sym typeface="Calibri"/>
              </a:rPr>
              <a:t>.</a:t>
            </a:r>
          </a:p>
          <a:p>
            <a:pPr marL="457200" lvl="0" indent="-381000" rtl="0">
              <a:lnSpc>
                <a:spcPct val="150000"/>
              </a:lnSpc>
              <a:spcBef>
                <a:spcPts val="1000"/>
              </a:spcBef>
              <a:buClr>
                <a:schemeClr val="dk1"/>
              </a:buClr>
              <a:buSzPct val="100000"/>
              <a:buFont typeface="Calibri"/>
              <a:buChar char="❏"/>
            </a:pPr>
            <a:r>
              <a:rPr lang="en-US" sz="2400">
                <a:solidFill>
                  <a:schemeClr val="dk1"/>
                </a:solidFill>
                <a:latin typeface="Calibri"/>
                <a:ea typeface="Calibri"/>
                <a:cs typeface="Calibri"/>
                <a:sym typeface="Calibri"/>
              </a:rPr>
              <a:t>Read about the committees and find which ones best fit your interests.</a:t>
            </a:r>
          </a:p>
          <a:p>
            <a:pPr marL="457200" lvl="0" indent="-381000" rtl="0">
              <a:lnSpc>
                <a:spcPct val="150000"/>
              </a:lnSpc>
              <a:spcBef>
                <a:spcPts val="1000"/>
              </a:spcBef>
              <a:buClr>
                <a:schemeClr val="dk1"/>
              </a:buClr>
              <a:buSzPct val="100000"/>
              <a:buFont typeface="Calibri"/>
              <a:buChar char="❏"/>
            </a:pPr>
            <a:r>
              <a:rPr lang="en-US" sz="2400">
                <a:solidFill>
                  <a:schemeClr val="dk1"/>
                </a:solidFill>
                <a:latin typeface="Calibri"/>
                <a:ea typeface="Calibri"/>
                <a:cs typeface="Calibri"/>
                <a:sym typeface="Calibri"/>
              </a:rPr>
              <a:t>Try to attend committee meetings that interest you. </a:t>
            </a:r>
          </a:p>
          <a:p>
            <a:pPr marL="914400" lvl="1" indent="-381000" rtl="0">
              <a:lnSpc>
                <a:spcPct val="150000"/>
              </a:lnSpc>
              <a:spcBef>
                <a:spcPts val="1000"/>
              </a:spcBef>
              <a:buClr>
                <a:schemeClr val="dk1"/>
              </a:buClr>
              <a:buSzPct val="100000"/>
              <a:buFont typeface="Calibri"/>
              <a:buChar char="❏"/>
            </a:pPr>
            <a:r>
              <a:rPr lang="en-US" sz="2400">
                <a:solidFill>
                  <a:schemeClr val="dk1"/>
                </a:solidFill>
                <a:latin typeface="Calibri"/>
                <a:ea typeface="Calibri"/>
                <a:cs typeface="Calibri"/>
                <a:sym typeface="Calibri"/>
              </a:rPr>
              <a:t>These typically meet the Saturday before the annual AAEP meeting begins so arrive a day early.</a:t>
            </a:r>
          </a:p>
          <a:p>
            <a:pPr marL="914400" lvl="1" indent="-381000" rtl="0">
              <a:lnSpc>
                <a:spcPct val="150000"/>
              </a:lnSpc>
              <a:spcBef>
                <a:spcPts val="1000"/>
              </a:spcBef>
              <a:buClr>
                <a:schemeClr val="dk1"/>
              </a:buClr>
              <a:buSzPct val="100000"/>
              <a:buFont typeface="Calibri"/>
              <a:buChar char="❏"/>
            </a:pPr>
            <a:r>
              <a:rPr lang="en-US" sz="2400">
                <a:solidFill>
                  <a:schemeClr val="dk1"/>
                </a:solidFill>
                <a:latin typeface="Calibri"/>
                <a:ea typeface="Calibri"/>
                <a:cs typeface="Calibri"/>
                <a:sym typeface="Calibri"/>
              </a:rPr>
              <a:t>Be sure to sign the attendance sheet.</a:t>
            </a:r>
          </a:p>
          <a:p>
            <a:pPr marL="914400" lvl="1" indent="-381000" rtl="0">
              <a:lnSpc>
                <a:spcPct val="150000"/>
              </a:lnSpc>
              <a:spcBef>
                <a:spcPts val="1000"/>
              </a:spcBef>
              <a:buClr>
                <a:schemeClr val="dk1"/>
              </a:buClr>
              <a:buSzPct val="100000"/>
              <a:buFont typeface="Calibri"/>
              <a:buChar char="❏"/>
            </a:pPr>
            <a:r>
              <a:rPr lang="en-US" sz="2400">
                <a:solidFill>
                  <a:schemeClr val="dk1"/>
                </a:solidFill>
                <a:latin typeface="Calibri"/>
                <a:ea typeface="Calibri"/>
                <a:cs typeface="Calibri"/>
                <a:sym typeface="Calibri"/>
              </a:rPr>
              <a:t>Don’t be shy--let committee members or the committee chair know your interests.</a:t>
            </a:r>
          </a:p>
          <a:p>
            <a:pPr marL="457200" lvl="0" indent="-381000" rtl="0">
              <a:lnSpc>
                <a:spcPct val="150000"/>
              </a:lnSpc>
              <a:spcBef>
                <a:spcPts val="1000"/>
              </a:spcBef>
              <a:buClr>
                <a:schemeClr val="dk1"/>
              </a:buClr>
              <a:buSzPct val="100000"/>
              <a:buFont typeface="Calibri"/>
              <a:buChar char="❏"/>
            </a:pPr>
            <a:r>
              <a:rPr lang="en-US" sz="2400">
                <a:solidFill>
                  <a:schemeClr val="dk1"/>
                </a:solidFill>
                <a:latin typeface="Calibri"/>
                <a:ea typeface="Calibri"/>
                <a:cs typeface="Calibri"/>
                <a:sym typeface="Calibri"/>
              </a:rPr>
              <a:t>Be sure you understand the time commitment for the position you’re seeking.</a:t>
            </a:r>
          </a:p>
          <a:p>
            <a:pPr marL="457200" lvl="0" indent="0" rtl="0">
              <a:lnSpc>
                <a:spcPct val="150000"/>
              </a:lnSpc>
              <a:spcBef>
                <a:spcPts val="1000"/>
              </a:spcBef>
              <a:buNone/>
            </a:pPr>
            <a:endParaRPr sz="24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p:nvPr/>
        </p:nvSpPr>
        <p:spPr>
          <a:xfrm>
            <a:off x="483125" y="1880050"/>
            <a:ext cx="11187300" cy="3940800"/>
          </a:xfrm>
          <a:prstGeom prst="rect">
            <a:avLst/>
          </a:prstGeom>
          <a:noFill/>
          <a:ln>
            <a:noFill/>
          </a:ln>
        </p:spPr>
        <p:txBody>
          <a:bodyPr lIns="91425" tIns="91425" rIns="91425" bIns="91425" anchor="t" anchorCtr="0">
            <a:noAutofit/>
          </a:bodyPr>
          <a:lstStyle/>
          <a:p>
            <a:pPr marL="457200" lvl="0" indent="-406400" rtl="0">
              <a:lnSpc>
                <a:spcPct val="150000"/>
              </a:lnSpc>
              <a:spcBef>
                <a:spcPts val="1000"/>
              </a:spcBef>
              <a:buClr>
                <a:schemeClr val="dk1"/>
              </a:buClr>
              <a:buSzPct val="100000"/>
              <a:buFont typeface="Calibri"/>
              <a:buChar char="❏"/>
            </a:pPr>
            <a:r>
              <a:rPr lang="en-US" sz="2800">
                <a:solidFill>
                  <a:schemeClr val="dk1"/>
                </a:solidFill>
                <a:latin typeface="Calibri"/>
                <a:ea typeface="Calibri"/>
                <a:cs typeface="Calibri"/>
                <a:sym typeface="Calibri"/>
              </a:rPr>
              <a:t>If you aren’t nominated for a committee position right away, don’t be discouraged</a:t>
            </a:r>
          </a:p>
          <a:p>
            <a:pPr marL="914400" lvl="1" indent="-381000" rtl="0">
              <a:lnSpc>
                <a:spcPct val="150000"/>
              </a:lnSpc>
              <a:spcBef>
                <a:spcPts val="1000"/>
              </a:spcBef>
              <a:buClr>
                <a:schemeClr val="dk1"/>
              </a:buClr>
              <a:buSzPct val="100000"/>
              <a:buFont typeface="Calibri"/>
              <a:buChar char="❏"/>
            </a:pPr>
            <a:r>
              <a:rPr lang="en-US" sz="2400">
                <a:solidFill>
                  <a:schemeClr val="dk1"/>
                </a:solidFill>
                <a:latin typeface="Calibri"/>
                <a:ea typeface="Calibri"/>
                <a:cs typeface="Calibri"/>
                <a:sym typeface="Calibri"/>
              </a:rPr>
              <a:t>AAEP is always in need of volunteers</a:t>
            </a:r>
          </a:p>
          <a:p>
            <a:pPr marL="914400" lvl="1" indent="-381000" rtl="0">
              <a:lnSpc>
                <a:spcPct val="150000"/>
              </a:lnSpc>
              <a:spcBef>
                <a:spcPts val="1000"/>
              </a:spcBef>
              <a:buClr>
                <a:schemeClr val="dk1"/>
              </a:buClr>
              <a:buSzPct val="100000"/>
              <a:buFont typeface="Calibri"/>
              <a:buChar char="❏"/>
            </a:pPr>
            <a:r>
              <a:rPr lang="en-US" sz="2400">
                <a:solidFill>
                  <a:schemeClr val="dk1"/>
                </a:solidFill>
                <a:latin typeface="Calibri"/>
                <a:ea typeface="Calibri"/>
                <a:cs typeface="Calibri"/>
                <a:sym typeface="Calibri"/>
              </a:rPr>
              <a:t>Continue reaching out to committee chairs and let them know of your interest</a:t>
            </a:r>
          </a:p>
          <a:p>
            <a:pPr marL="914400" lvl="1" indent="-381000" rtl="0">
              <a:lnSpc>
                <a:spcPct val="150000"/>
              </a:lnSpc>
              <a:spcBef>
                <a:spcPts val="1000"/>
              </a:spcBef>
              <a:buClr>
                <a:schemeClr val="dk1"/>
              </a:buClr>
              <a:buSzPct val="100000"/>
              <a:buFont typeface="Calibri"/>
              <a:buChar char="❏"/>
            </a:pPr>
            <a:r>
              <a:rPr lang="en-US" sz="2400">
                <a:solidFill>
                  <a:schemeClr val="dk1"/>
                </a:solidFill>
                <a:latin typeface="Calibri"/>
                <a:ea typeface="Calibri"/>
                <a:cs typeface="Calibri"/>
                <a:sym typeface="Calibri"/>
              </a:rPr>
              <a:t>There are many different volunteer roles in the AAEP and your efforts to help will not go unnoticed</a:t>
            </a:r>
          </a:p>
          <a:p>
            <a:pPr lvl="0" rtl="0">
              <a:lnSpc>
                <a:spcPct val="150000"/>
              </a:lnSpc>
              <a:spcBef>
                <a:spcPts val="1000"/>
              </a:spcBef>
              <a:buClr>
                <a:schemeClr val="dk1"/>
              </a:buClr>
              <a:buFont typeface="Arial"/>
              <a:buNone/>
            </a:pPr>
            <a:endParaRPr sz="2800">
              <a:solidFill>
                <a:schemeClr val="dk1"/>
              </a:solidFill>
              <a:latin typeface="Calibri"/>
              <a:ea typeface="Calibri"/>
              <a:cs typeface="Calibri"/>
              <a:sym typeface="Calibri"/>
            </a:endParaRPr>
          </a:p>
        </p:txBody>
      </p:sp>
      <p:sp>
        <p:nvSpPr>
          <p:cNvPr id="130" name="Shape 130"/>
          <p:cNvSpPr txBox="1"/>
          <p:nvPr/>
        </p:nvSpPr>
        <p:spPr>
          <a:xfrm>
            <a:off x="319250" y="0"/>
            <a:ext cx="11493000" cy="2293800"/>
          </a:xfrm>
          <a:prstGeom prst="rect">
            <a:avLst/>
          </a:prstGeom>
          <a:noFill/>
          <a:ln>
            <a:noFill/>
          </a:ln>
        </p:spPr>
        <p:txBody>
          <a:bodyPr lIns="91425" tIns="91425" rIns="91425" bIns="91425" anchor="ctr" anchorCtr="0">
            <a:noAutofit/>
          </a:bodyPr>
          <a:lstStyle/>
          <a:p>
            <a:pPr lvl="0" rtl="0">
              <a:spcBef>
                <a:spcPts val="0"/>
              </a:spcBef>
              <a:buNone/>
            </a:pPr>
            <a:r>
              <a:rPr lang="en-US" sz="3600" b="1">
                <a:solidFill>
                  <a:schemeClr val="dk1"/>
                </a:solidFill>
              </a:rPr>
              <a:t>I’d like serve on a committee. What do I need to do?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838200" y="365125"/>
            <a:ext cx="10515600" cy="1325700"/>
          </a:xfrm>
          <a:prstGeom prst="rect">
            <a:avLst/>
          </a:prstGeom>
        </p:spPr>
        <p:txBody>
          <a:bodyPr lIns="91425" tIns="91425" rIns="91425" bIns="91425" anchor="ctr" anchorCtr="0">
            <a:noAutofit/>
          </a:bodyPr>
          <a:lstStyle/>
          <a:p>
            <a:pPr lvl="0">
              <a:spcBef>
                <a:spcPts val="0"/>
              </a:spcBef>
              <a:buClr>
                <a:schemeClr val="dk1"/>
              </a:buClr>
              <a:buSzPct val="25000"/>
              <a:buFont typeface="Arial"/>
              <a:buNone/>
            </a:pPr>
            <a:r>
              <a:rPr lang="en-US"/>
              <a:t>Some committee require significant time commitment</a:t>
            </a:r>
          </a:p>
        </p:txBody>
      </p:sp>
      <p:sp>
        <p:nvSpPr>
          <p:cNvPr id="136" name="Shape 136"/>
          <p:cNvSpPr txBox="1">
            <a:spLocks noGrp="1"/>
          </p:cNvSpPr>
          <p:nvPr>
            <p:ph type="body" idx="1"/>
          </p:nvPr>
        </p:nvSpPr>
        <p:spPr>
          <a:xfrm>
            <a:off x="838200" y="1825625"/>
            <a:ext cx="10515600" cy="4351200"/>
          </a:xfrm>
          <a:prstGeom prst="rect">
            <a:avLst/>
          </a:prstGeom>
        </p:spPr>
        <p:txBody>
          <a:bodyPr lIns="91425" tIns="91425" rIns="91425" bIns="91425" anchor="t" anchorCtr="0">
            <a:noAutofit/>
          </a:bodyPr>
          <a:lstStyle/>
          <a:p>
            <a:pPr lvl="0">
              <a:spcBef>
                <a:spcPts val="0"/>
              </a:spcBef>
              <a:buNone/>
            </a:pPr>
            <a:r>
              <a:rPr lang="en-US"/>
              <a:t>A good example of a committee that requires a significant time commitment is the Education Program Committee (EPC).</a:t>
            </a:r>
          </a:p>
          <a:p>
            <a:pPr lvl="0">
              <a:spcBef>
                <a:spcPts val="0"/>
              </a:spcBef>
              <a:buNone/>
            </a:pPr>
            <a:r>
              <a:rPr lang="en-US"/>
              <a:t>A good way to find out more about the EPC is to contact one or more of it’s current members.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1" i="0" u="none" strike="noStrike" cap="none">
                <a:solidFill>
                  <a:schemeClr val="dk1"/>
                </a:solidFill>
                <a:latin typeface="Calibri"/>
                <a:ea typeface="Calibri"/>
                <a:cs typeface="Calibri"/>
                <a:sym typeface="Calibri"/>
              </a:rPr>
              <a:t>Educational Programs Committee (EPC)</a:t>
            </a:r>
          </a:p>
        </p:txBody>
      </p:sp>
      <p:sp>
        <p:nvSpPr>
          <p:cNvPr id="142" name="Shape 142"/>
          <p:cNvSpPr txBox="1">
            <a:spLocks noGrp="1"/>
          </p:cNvSpPr>
          <p:nvPr>
            <p:ph type="body" idx="1"/>
          </p:nvPr>
        </p:nvSpPr>
        <p:spPr>
          <a:xfrm>
            <a:off x="735200" y="1825625"/>
            <a:ext cx="11456700" cy="4934100"/>
          </a:xfrm>
          <a:prstGeom prst="rect">
            <a:avLst/>
          </a:prstGeom>
          <a:noFill/>
          <a:ln>
            <a:noFill/>
          </a:ln>
        </p:spPr>
        <p:txBody>
          <a:bodyPr lIns="91425" tIns="45700" rIns="91425" bIns="45700" anchor="t" anchorCtr="0">
            <a:noAutofit/>
          </a:bodyPr>
          <a:lstStyle/>
          <a:p>
            <a:pPr marL="228600" marR="0" lvl="0" indent="-228600" algn="l" rtl="0">
              <a:lnSpc>
                <a:spcPct val="70000"/>
              </a:lnSpc>
              <a:spcBef>
                <a:spcPts val="0"/>
              </a:spcBef>
              <a:spcAft>
                <a:spcPts val="0"/>
              </a:spcAft>
              <a:buClr>
                <a:schemeClr val="dk1"/>
              </a:buClr>
              <a:buSzPct val="99615"/>
              <a:buFont typeface="Arial"/>
              <a:buChar char="•"/>
            </a:pPr>
            <a:r>
              <a:rPr lang="en-US" sz="2590"/>
              <a:t>Goals: </a:t>
            </a:r>
            <a:r>
              <a:rPr lang="en-US" sz="2590" b="0" i="0" u="none" strike="noStrike" cap="none">
                <a:solidFill>
                  <a:schemeClr val="dk1"/>
                </a:solidFill>
                <a:latin typeface="Calibri"/>
                <a:ea typeface="Calibri"/>
                <a:cs typeface="Calibri"/>
                <a:sym typeface="Calibri"/>
              </a:rPr>
              <a:t>To provide input to the program chair regarding the scientific program for the Annual Convention and other association CE meetings; to advise on policy matters concerning the Annual Convention proceedings; and to review and recommend action based on evaluations of AAEP CE meetings.</a:t>
            </a:r>
          </a:p>
          <a:p>
            <a:pPr marL="228600" marR="0" lvl="0" indent="-228600" algn="l" rtl="0">
              <a:lnSpc>
                <a:spcPct val="70000"/>
              </a:lnSpc>
              <a:spcBef>
                <a:spcPts val="1000"/>
              </a:spcBef>
              <a:buClr>
                <a:schemeClr val="dk1"/>
              </a:buClr>
              <a:buSzPct val="99615"/>
              <a:buFont typeface="Arial"/>
              <a:buChar char="•"/>
            </a:pPr>
            <a:r>
              <a:rPr lang="en-US" sz="2590" b="1" i="0" u="none" strike="noStrike" cap="none">
                <a:solidFill>
                  <a:schemeClr val="dk1"/>
                </a:solidFill>
                <a:latin typeface="Calibri"/>
                <a:ea typeface="Calibri"/>
                <a:cs typeface="Calibri"/>
                <a:sym typeface="Calibri"/>
              </a:rPr>
              <a:t>Phoebe Smith, Chair, 2018</a:t>
            </a:r>
            <a:br>
              <a:rPr lang="en-US" sz="2590" b="0" i="0" u="none" strike="noStrike" cap="none">
                <a:solidFill>
                  <a:schemeClr val="dk1"/>
                </a:solidFill>
                <a:latin typeface="Calibri"/>
                <a:ea typeface="Calibri"/>
                <a:cs typeface="Calibri"/>
                <a:sym typeface="Calibri"/>
              </a:rPr>
            </a:br>
            <a:r>
              <a:rPr lang="en-US" sz="2590" b="0" i="0" u="none" strike="noStrike" cap="none">
                <a:solidFill>
                  <a:schemeClr val="dk1"/>
                </a:solidFill>
                <a:latin typeface="Calibri"/>
                <a:ea typeface="Calibri"/>
                <a:cs typeface="Calibri"/>
                <a:sym typeface="Calibri"/>
              </a:rPr>
              <a:t>(805) 245-0561</a:t>
            </a:r>
            <a:br>
              <a:rPr lang="en-US" sz="2590" b="0" i="0" u="none" strike="noStrike" cap="none">
                <a:solidFill>
                  <a:schemeClr val="dk1"/>
                </a:solidFill>
                <a:latin typeface="Calibri"/>
                <a:ea typeface="Calibri"/>
                <a:cs typeface="Calibri"/>
                <a:sym typeface="Calibri"/>
              </a:rPr>
            </a:br>
            <a:r>
              <a:rPr lang="en-US" sz="2590" b="0" i="0" u="sng" strike="noStrike" cap="none">
                <a:solidFill>
                  <a:schemeClr val="hlink"/>
                </a:solidFill>
                <a:latin typeface="Calibri"/>
                <a:ea typeface="Calibri"/>
                <a:cs typeface="Calibri"/>
                <a:sym typeface="Calibri"/>
                <a:hlinkClick r:id="rId3"/>
              </a:rPr>
              <a:t>smith@rivieraequine.com</a:t>
            </a:r>
          </a:p>
          <a:p>
            <a:pPr marL="228600" marR="0" lvl="0" indent="-228600" algn="l" rtl="0">
              <a:lnSpc>
                <a:spcPct val="70000"/>
              </a:lnSpc>
              <a:spcBef>
                <a:spcPts val="1000"/>
              </a:spcBef>
              <a:buClr>
                <a:schemeClr val="dk1"/>
              </a:buClr>
              <a:buSzPct val="99615"/>
              <a:buFont typeface="Arial"/>
              <a:buChar char="•"/>
            </a:pPr>
            <a:r>
              <a:rPr lang="en-US" sz="2590" b="1" i="0" u="none" strike="noStrike" cap="none">
                <a:solidFill>
                  <a:schemeClr val="dk1"/>
                </a:solidFill>
                <a:latin typeface="Calibri"/>
                <a:ea typeface="Calibri"/>
                <a:cs typeface="Calibri"/>
                <a:sym typeface="Calibri"/>
              </a:rPr>
              <a:t>Charles F. Scoggin, Vice Chair, 2018</a:t>
            </a:r>
            <a:br>
              <a:rPr lang="en-US" sz="2590" b="0" i="0" u="none" strike="noStrike" cap="none">
                <a:solidFill>
                  <a:schemeClr val="dk1"/>
                </a:solidFill>
                <a:latin typeface="Calibri"/>
                <a:ea typeface="Calibri"/>
                <a:cs typeface="Calibri"/>
                <a:sym typeface="Calibri"/>
              </a:rPr>
            </a:br>
            <a:r>
              <a:rPr lang="en-US" sz="2590" b="0" i="0" u="sng" strike="noStrike" cap="none">
                <a:solidFill>
                  <a:schemeClr val="hlink"/>
                </a:solidFill>
                <a:latin typeface="Calibri"/>
                <a:ea typeface="Calibri"/>
                <a:cs typeface="Calibri"/>
                <a:sym typeface="Calibri"/>
                <a:hlinkClick r:id="rId4"/>
              </a:rPr>
              <a:t>charliedvmms@yahoo.com</a:t>
            </a:r>
            <a:br>
              <a:rPr lang="en-US" sz="2590" b="0" i="0" u="none" strike="noStrike" cap="none">
                <a:solidFill>
                  <a:schemeClr val="dk1"/>
                </a:solidFill>
                <a:latin typeface="Calibri"/>
                <a:ea typeface="Calibri"/>
                <a:cs typeface="Calibri"/>
                <a:sym typeface="Calibri"/>
              </a:rPr>
            </a:br>
            <a:r>
              <a:rPr lang="en-US" sz="2590" b="0" i="1" u="none" strike="noStrike" cap="none">
                <a:solidFill>
                  <a:schemeClr val="dk1"/>
                </a:solidFill>
                <a:latin typeface="Calibri"/>
                <a:ea typeface="Calibri"/>
                <a:cs typeface="Calibri"/>
                <a:sym typeface="Calibri"/>
              </a:rPr>
              <a:t>Board Liaison: Amy Grice</a:t>
            </a:r>
            <a:br>
              <a:rPr lang="en-US" sz="2590" b="0" i="0" u="none" strike="noStrike" cap="none">
                <a:solidFill>
                  <a:schemeClr val="dk1"/>
                </a:solidFill>
                <a:latin typeface="Calibri"/>
                <a:ea typeface="Calibri"/>
                <a:cs typeface="Calibri"/>
                <a:sym typeface="Calibri"/>
              </a:rPr>
            </a:br>
            <a:r>
              <a:rPr lang="en-US" sz="2590" b="0" i="1" u="none" strike="noStrike" cap="none">
                <a:solidFill>
                  <a:schemeClr val="dk1"/>
                </a:solidFill>
                <a:latin typeface="Calibri"/>
                <a:ea typeface="Calibri"/>
                <a:cs typeface="Calibri"/>
                <a:sym typeface="Calibri"/>
              </a:rPr>
              <a:t>Staff Liaison: Carey Ross</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1880</Words>
  <Application>Microsoft Office PowerPoint</Application>
  <PresentationFormat>Widescreen</PresentationFormat>
  <Paragraphs>206</Paragraphs>
  <Slides>38</Slides>
  <Notes>38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Cambria</vt:lpstr>
      <vt:lpstr>Office Theme</vt:lpstr>
      <vt:lpstr>PowerPoint Presentation</vt:lpstr>
      <vt:lpstr>There are a variety of ways to volunteer</vt:lpstr>
      <vt:lpstr>PowerPoint Presentation</vt:lpstr>
      <vt:lpstr>PowerPoint Presentation</vt:lpstr>
      <vt:lpstr>Thinking about volunteering?</vt:lpstr>
      <vt:lpstr>I’d like serve on a committee. What do I need to do?</vt:lpstr>
      <vt:lpstr>PowerPoint Presentation</vt:lpstr>
      <vt:lpstr>Some committee require significant time commitment</vt:lpstr>
      <vt:lpstr>Educational Programs Committee (EPC)</vt:lpstr>
      <vt:lpstr>ACTIVITIES AND RESPONSIBILITIES - EPC</vt:lpstr>
      <vt:lpstr>Educational Programs Committee (EPC) Members:</vt:lpstr>
      <vt:lpstr>If you know business, the Finance &amp; Audit Committee may be of interest to you </vt:lpstr>
      <vt:lpstr>Finance &amp; Audit Committee  Members:</vt:lpstr>
      <vt:lpstr>Foundation Advisory Council</vt:lpstr>
      <vt:lpstr>Foundation Advisory Committee - Activities and Responsibilities</vt:lpstr>
      <vt:lpstr>Foundation Advisory Council Members:</vt:lpstr>
      <vt:lpstr>Leadership Development Committee (LDC)</vt:lpstr>
      <vt:lpstr>ACTIVITIES AND RESPONSIBILITIES - Leadership Development Committee (LDC)</vt:lpstr>
      <vt:lpstr>Leadership Development Committee (LDC)</vt:lpstr>
      <vt:lpstr>Infectious Disease Committee</vt:lpstr>
      <vt:lpstr>Infectious Disease Committee - Activities and Responsibilities</vt:lpstr>
      <vt:lpstr>Infectious Disease Committee Members:</vt:lpstr>
      <vt:lpstr>Nominating Committee</vt:lpstr>
      <vt:lpstr>Nominating Committee Members:</vt:lpstr>
      <vt:lpstr>President's Advisory Council </vt:lpstr>
      <vt:lpstr>President's Advisory Council Members: </vt:lpstr>
      <vt:lpstr>Professional Conduct &amp; Ethics Committee</vt:lpstr>
      <vt:lpstr>Professional Conduct and Ethics Committee - Activies and Responsibilities</vt:lpstr>
      <vt:lpstr>Professional Conduct &amp; Ethics Committee Members:</vt:lpstr>
      <vt:lpstr>Racing Committee</vt:lpstr>
      <vt:lpstr>ACTIVITIES AND RESPONSIBILITIES - Racing Committee</vt:lpstr>
      <vt:lpstr>ACTIVITIES AND RESPONSIBILITIES - Racing Committee</vt:lpstr>
      <vt:lpstr>Racing Committee Members:</vt:lpstr>
      <vt:lpstr>Welfare &amp; Public Policy Advisory Council</vt:lpstr>
      <vt:lpstr>ACTIVITIES AND RESPONSIBILITIES - WPPAC</vt:lpstr>
      <vt:lpstr>Welfare &amp; Public Policy Advisory Council Members:</vt:lpstr>
      <vt:lpstr>Helpful Documents</vt:lpstr>
      <vt:lpstr>Do you have remaining questions about volunteering?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Ramey</dc:creator>
  <cp:lastModifiedBy>David Ramey</cp:lastModifiedBy>
  <cp:revision>1</cp:revision>
  <dcterms:modified xsi:type="dcterms:W3CDTF">2017-05-09T00:45:08Z</dcterms:modified>
</cp:coreProperties>
</file>